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7" r:id="rId40"/>
    <p:sldId id="296" r:id="rId41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image" Target="../media/image91.emf"/><Relationship Id="rId6" Type="http://schemas.openxmlformats.org/officeDocument/2006/relationships/image" Target="../media/image96.emf"/><Relationship Id="rId5" Type="http://schemas.openxmlformats.org/officeDocument/2006/relationships/image" Target="../media/image95.emf"/><Relationship Id="rId4" Type="http://schemas.openxmlformats.org/officeDocument/2006/relationships/image" Target="../media/image9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image" Target="../media/image97.emf"/><Relationship Id="rId4" Type="http://schemas.openxmlformats.org/officeDocument/2006/relationships/image" Target="../media/image10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99D17-FE84-4645-A23A-9761DAC67BD7}" type="datetimeFigureOut">
              <a:rPr kumimoji="1" lang="ja-JP" altLang="en-US" smtClean="0"/>
              <a:t>2019/2/12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55F98-2939-724D-A0E8-A23FDE2558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24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AB1C6-4EA2-0841-9F1D-B89BB7EE21F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7066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74B1-460A-7F47-9789-BBA0C91B313D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649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74B1-460A-7F47-9789-BBA0C91B313D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771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74B1-460A-7F47-9789-BBA0C91B313D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423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74B1-460A-7F47-9789-BBA0C91B313D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939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74B1-460A-7F47-9789-BBA0C91B313D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865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74B1-460A-7F47-9789-BBA0C91B313D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470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AB1C6-4EA2-0841-9F1D-B89BB7EE21F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011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5F98-2939-724D-A0E8-A23FDE255883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4259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AB1C6-4EA2-0841-9F1D-B89BB7EE21F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1600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Visa problem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AB1C6-4EA2-0841-9F1D-B89BB7EE21F9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161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AB1C6-4EA2-0841-9F1D-B89BB7EE21F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92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AB1C6-4EA2-0841-9F1D-B89BB7EE21F9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6908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AB1C6-4EA2-0841-9F1D-B89BB7EE21F9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115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DBC8F-6389-4742-94C0-2204180D5E8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7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Organic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chemistry,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nanotechnology,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DNA</a:t>
            </a:r>
            <a:r>
              <a:rPr kumimoji="1" lang="ja-JP" altLang="en-US" dirty="0" smtClean="0"/>
              <a:t>, </a:t>
            </a:r>
            <a:r>
              <a:rPr kumimoji="1" lang="en-US" altLang="ja-JP" dirty="0" smtClean="0"/>
              <a:t>chloroplast </a:t>
            </a:r>
          </a:p>
          <a:p>
            <a:r>
              <a:rPr kumimoji="1" lang="en-US" altLang="ja-JP" dirty="0" smtClean="0"/>
              <a:t>Images of intermolecular forces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DBC8F-6389-4742-94C0-2204180D5E8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7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Visualise </a:t>
            </a:r>
          </a:p>
          <a:p>
            <a:r>
              <a:rPr kumimoji="1" lang="en-US" altLang="ja-JP" dirty="0" smtClean="0"/>
              <a:t>Organic: </a:t>
            </a:r>
          </a:p>
          <a:p>
            <a:r>
              <a:rPr kumimoji="1" lang="en-US" altLang="ja-JP" dirty="0" smtClean="0"/>
              <a:t>Physical: analytical stuff,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AB1C6-4EA2-0841-9F1D-B89BB7EE21F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0910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AB1C6-4EA2-0841-9F1D-B89BB7EE21F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813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74B1-460A-7F47-9789-BBA0C91B313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606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74B1-460A-7F47-9789-BBA0C91B313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7183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74B1-460A-7F47-9789-BBA0C91B313D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4820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F068-C8C9-5C44-8457-2C93FF1AB097}" type="datetimeFigureOut">
              <a:rPr kumimoji="1" lang="ja-JP" altLang="en-US" smtClean="0"/>
              <a:t>2019/2/12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5F79-730F-4747-A871-C0A6EC988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F068-C8C9-5C44-8457-2C93FF1AB097}" type="datetimeFigureOut">
              <a:rPr kumimoji="1" lang="ja-JP" altLang="en-US" smtClean="0"/>
              <a:t>2019/2/12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5F79-730F-4747-A871-C0A6EC988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F068-C8C9-5C44-8457-2C93FF1AB097}" type="datetimeFigureOut">
              <a:rPr kumimoji="1" lang="ja-JP" altLang="en-US" smtClean="0"/>
              <a:t>2019/2/12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5F79-730F-4747-A871-C0A6EC988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F068-C8C9-5C44-8457-2C93FF1AB097}" type="datetimeFigureOut">
              <a:rPr kumimoji="1" lang="ja-JP" altLang="en-US" smtClean="0"/>
              <a:t>2019/2/12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5F79-730F-4747-A871-C0A6EC988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F068-C8C9-5C44-8457-2C93FF1AB097}" type="datetimeFigureOut">
              <a:rPr kumimoji="1" lang="ja-JP" altLang="en-US" smtClean="0"/>
              <a:t>2019/2/12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5F79-730F-4747-A871-C0A6EC988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F068-C8C9-5C44-8457-2C93FF1AB097}" type="datetimeFigureOut">
              <a:rPr kumimoji="1" lang="ja-JP" altLang="en-US" smtClean="0"/>
              <a:t>2019/2/12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5F79-730F-4747-A871-C0A6EC988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F068-C8C9-5C44-8457-2C93FF1AB097}" type="datetimeFigureOut">
              <a:rPr kumimoji="1" lang="ja-JP" altLang="en-US" smtClean="0"/>
              <a:t>2019/2/12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5F79-730F-4747-A871-C0A6EC988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F068-C8C9-5C44-8457-2C93FF1AB097}" type="datetimeFigureOut">
              <a:rPr kumimoji="1" lang="ja-JP" altLang="en-US" smtClean="0"/>
              <a:t>2019/2/12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5F79-730F-4747-A871-C0A6EC988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F068-C8C9-5C44-8457-2C93FF1AB097}" type="datetimeFigureOut">
              <a:rPr kumimoji="1" lang="ja-JP" altLang="en-US" smtClean="0"/>
              <a:t>2019/2/12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5F79-730F-4747-A871-C0A6EC988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F068-C8C9-5C44-8457-2C93FF1AB097}" type="datetimeFigureOut">
              <a:rPr kumimoji="1" lang="ja-JP" altLang="en-US" smtClean="0"/>
              <a:t>2019/2/12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5F79-730F-4747-A871-C0A6EC988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F068-C8C9-5C44-8457-2C93FF1AB097}" type="datetimeFigureOut">
              <a:rPr kumimoji="1" lang="ja-JP" altLang="en-US" smtClean="0"/>
              <a:t>2019/2/12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5F79-730F-4747-A871-C0A6EC988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31F068-C8C9-5C44-8457-2C93FF1AB097}" type="datetimeFigureOut">
              <a:rPr kumimoji="1" lang="ja-JP" altLang="en-US" smtClean="0"/>
              <a:t>2019/2/12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365F79-730F-4747-A871-C0A6EC988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kumimoji="1"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51.png"/><Relationship Id="rId7" Type="http://schemas.openxmlformats.org/officeDocument/2006/relationships/image" Target="../media/image5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tiff"/><Relationship Id="rId3" Type="http://schemas.openxmlformats.org/officeDocument/2006/relationships/image" Target="../media/image56.tiff"/><Relationship Id="rId7" Type="http://schemas.openxmlformats.org/officeDocument/2006/relationships/image" Target="../media/image60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tiff"/><Relationship Id="rId5" Type="http://schemas.openxmlformats.org/officeDocument/2006/relationships/image" Target="../media/image58.tiff"/><Relationship Id="rId4" Type="http://schemas.openxmlformats.org/officeDocument/2006/relationships/image" Target="../media/image57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tiff"/><Relationship Id="rId4" Type="http://schemas.openxmlformats.org/officeDocument/2006/relationships/image" Target="../media/image63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g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2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4.emf"/><Relationship Id="rId4" Type="http://schemas.openxmlformats.org/officeDocument/2006/relationships/image" Target="../media/image91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6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8.e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00.emf"/><Relationship Id="rId4" Type="http://schemas.openxmlformats.org/officeDocument/2006/relationships/image" Target="../media/image97.emf"/><Relationship Id="rId9" Type="http://schemas.openxmlformats.org/officeDocument/2006/relationships/oleObject" Target="../embeddings/oleObject1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49857" y="2158956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kumimoji="1" lang="en-US" altLang="ja-JP" sz="6000" dirty="0" smtClean="0">
                <a:latin typeface="Calibri"/>
                <a:cs typeface="Calibri"/>
              </a:rPr>
              <a:t>My journey to a PhD</a:t>
            </a:r>
            <a:endParaRPr kumimoji="1" lang="ja-JP" altLang="en-US" sz="6000" dirty="0">
              <a:latin typeface="Calibri"/>
              <a:cs typeface="Calibri"/>
            </a:endParaRPr>
          </a:p>
        </p:txBody>
      </p:sp>
      <p:sp>
        <p:nvSpPr>
          <p:cNvPr id="6" name="サブタイトル 1"/>
          <p:cNvSpPr txBox="1">
            <a:spLocks/>
          </p:cNvSpPr>
          <p:nvPr/>
        </p:nvSpPr>
        <p:spPr>
          <a:xfrm>
            <a:off x="1027179" y="5097112"/>
            <a:ext cx="5637010" cy="8821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>
                <a:solidFill>
                  <a:srgbClr val="000000"/>
                </a:solidFill>
                <a:latin typeface="Calibri"/>
                <a:cs typeface="Calibri"/>
              </a:rPr>
              <a:t>Akiko Sato</a:t>
            </a:r>
          </a:p>
          <a:p>
            <a:r>
              <a:rPr lang="en-US" altLang="ja-JP" sz="2400" dirty="0" smtClean="0">
                <a:solidFill>
                  <a:srgbClr val="000000"/>
                </a:solidFill>
                <a:latin typeface="Calibri"/>
                <a:cs typeface="Calibri"/>
              </a:rPr>
              <a:t>13 February 2019 at BHASVIC</a:t>
            </a:r>
            <a:endParaRPr lang="ja-JP" alt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373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0796" y="190500"/>
            <a:ext cx="46426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latin typeface="Calibri"/>
                <a:cs typeface="Calibri"/>
              </a:rPr>
              <a:t>Supramolecular chemistry </a:t>
            </a:r>
            <a:endParaRPr kumimoji="1" lang="ja-JP" altLang="en-US" sz="3200" b="1" dirty="0">
              <a:latin typeface="Calibri"/>
              <a:cs typeface="Calibri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3116" y="1043704"/>
            <a:ext cx="51799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>
                <a:latin typeface="Calibri"/>
                <a:cs typeface="Calibri"/>
              </a:rPr>
              <a:t>“</a:t>
            </a:r>
            <a:r>
              <a:rPr kumimoji="1" lang="en-US" altLang="ja-JP" sz="2800" i="1" dirty="0" smtClean="0">
                <a:latin typeface="Calibri"/>
                <a:cs typeface="Calibri"/>
              </a:rPr>
              <a:t>Chemistry beyond the molecule”</a:t>
            </a:r>
            <a:endParaRPr kumimoji="1" lang="ja-JP" altLang="en-US" sz="2800" i="1" dirty="0">
              <a:latin typeface="Calibri"/>
              <a:cs typeface="Calibri"/>
            </a:endParaRPr>
          </a:p>
        </p:txBody>
      </p:sp>
      <p:pic>
        <p:nvPicPr>
          <p:cNvPr id="3" name="図 2" descr="HKUST-1_3X3_3-D_print-bas-color.pn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57" b="100000" l="5734" r="995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690" y="2011400"/>
            <a:ext cx="2645611" cy="253047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04690" y="4781188"/>
            <a:ext cx="2688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/>
                <a:cs typeface="Calibri"/>
              </a:rPr>
              <a:t>Molecular networks</a:t>
            </a:r>
            <a:endParaRPr kumimoji="1" lang="ja-JP" altLang="en-US" sz="2400" dirty="0">
              <a:latin typeface="Calibri"/>
              <a:cs typeface="Calibri"/>
            </a:endParaRPr>
          </a:p>
        </p:txBody>
      </p:sp>
      <p:pic>
        <p:nvPicPr>
          <p:cNvPr id="13" name="図 12" descr="250px-Cucurbit-6-uril_ActaCrystallB-Stru_1984_382.jpg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07" l="0" r="99024">
                        <a14:foregroundMark x1="42439" y1="29557" x2="42439" y2="29557"/>
                        <a14:foregroundMark x1="42439" y1="29557" x2="42439" y2="29557"/>
                        <a14:foregroundMark x1="47805" y1="57143" x2="47805" y2="57143"/>
                        <a14:foregroundMark x1="47805" y1="57143" x2="47805" y2="57143"/>
                        <a14:foregroundMark x1="47805" y1="34975" x2="47805" y2="34975"/>
                        <a14:backgroundMark x1="29756" y1="28079" x2="29756" y2="28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0901" y="2011400"/>
            <a:ext cx="2749547" cy="2640052"/>
          </a:xfrm>
          <a:prstGeom prst="rect">
            <a:avLst/>
          </a:prstGeom>
        </p:spPr>
      </p:pic>
      <p:sp>
        <p:nvSpPr>
          <p:cNvPr id="264" name="テキスト ボックス 263"/>
          <p:cNvSpPr txBox="1"/>
          <p:nvPr/>
        </p:nvSpPr>
        <p:spPr>
          <a:xfrm>
            <a:off x="3516183" y="4781188"/>
            <a:ext cx="2586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/>
                <a:cs typeface="Calibri"/>
              </a:rPr>
              <a:t>Molecular capsules</a:t>
            </a:r>
            <a:endParaRPr kumimoji="1" lang="ja-JP" altLang="en-US" sz="2400" dirty="0">
              <a:latin typeface="Calibri"/>
              <a:cs typeface="Calibri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1422400" y="5397502"/>
            <a:ext cx="444500" cy="614049"/>
          </a:xfrm>
          <a:prstGeom prst="downArrow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下矢印 266"/>
          <p:cNvSpPr/>
          <p:nvPr/>
        </p:nvSpPr>
        <p:spPr>
          <a:xfrm>
            <a:off x="4613713" y="5397502"/>
            <a:ext cx="444500" cy="614049"/>
          </a:xfrm>
          <a:prstGeom prst="downArrow">
            <a:avLst/>
          </a:prstGeom>
          <a:solidFill>
            <a:srgbClr val="0000FF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テキスト ボックス 267"/>
          <p:cNvSpPr txBox="1"/>
          <p:nvPr/>
        </p:nvSpPr>
        <p:spPr>
          <a:xfrm>
            <a:off x="4043235" y="6171474"/>
            <a:ext cx="1852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/>
                <a:cs typeface="Calibri"/>
              </a:rPr>
              <a:t>Drug delivery</a:t>
            </a:r>
            <a:endParaRPr kumimoji="1" lang="ja-JP" altLang="en-US" sz="2400" dirty="0">
              <a:latin typeface="Calibri"/>
              <a:cs typeface="Calibri"/>
            </a:endParaRPr>
          </a:p>
        </p:txBody>
      </p:sp>
      <p:sp>
        <p:nvSpPr>
          <p:cNvPr id="269" name="テキスト ボックス 268"/>
          <p:cNvSpPr txBox="1"/>
          <p:nvPr/>
        </p:nvSpPr>
        <p:spPr>
          <a:xfrm>
            <a:off x="76201" y="6171474"/>
            <a:ext cx="3689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/>
                <a:cs typeface="Calibri"/>
              </a:rPr>
              <a:t>Inclusion of small molecules</a:t>
            </a:r>
            <a:endParaRPr kumimoji="1" lang="ja-JP" altLang="en-US" sz="2400" dirty="0">
              <a:latin typeface="Calibri"/>
              <a:cs typeface="Calibri"/>
            </a:endParaRPr>
          </a:p>
        </p:txBody>
      </p:sp>
      <p:pic>
        <p:nvPicPr>
          <p:cNvPr id="17" name="図 16" descr="141015112122_1_540x360.jpg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765" b="93277" l="3148" r="95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105180">
            <a:off x="5540591" y="2259800"/>
            <a:ext cx="4109450" cy="1811202"/>
          </a:xfrm>
          <a:prstGeom prst="rect">
            <a:avLst/>
          </a:prstGeom>
        </p:spPr>
      </p:pic>
      <p:sp>
        <p:nvSpPr>
          <p:cNvPr id="271" name="テキスト ボックス 270"/>
          <p:cNvSpPr txBox="1"/>
          <p:nvPr/>
        </p:nvSpPr>
        <p:spPr>
          <a:xfrm>
            <a:off x="6335582" y="4781088"/>
            <a:ext cx="2711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/>
                <a:cs typeface="Calibri"/>
              </a:rPr>
              <a:t>Molecular machines</a:t>
            </a:r>
            <a:endParaRPr kumimoji="1" lang="ja-JP" altLang="en-US" sz="2400" dirty="0">
              <a:latin typeface="Calibri"/>
              <a:cs typeface="Calibri"/>
            </a:endParaRPr>
          </a:p>
        </p:txBody>
      </p:sp>
      <p:sp>
        <p:nvSpPr>
          <p:cNvPr id="272" name="下矢印 271"/>
          <p:cNvSpPr/>
          <p:nvPr/>
        </p:nvSpPr>
        <p:spPr>
          <a:xfrm>
            <a:off x="7551025" y="5397502"/>
            <a:ext cx="444500" cy="614049"/>
          </a:xfrm>
          <a:prstGeom prst="downArrow">
            <a:avLst/>
          </a:prstGeom>
          <a:solidFill>
            <a:srgbClr val="FFFF00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テキスト ボックス 272"/>
          <p:cNvSpPr txBox="1"/>
          <p:nvPr/>
        </p:nvSpPr>
        <p:spPr>
          <a:xfrm>
            <a:off x="6718953" y="6216821"/>
            <a:ext cx="2019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Calibri"/>
                <a:cs typeface="Calibri"/>
              </a:rPr>
              <a:t>Supporting life</a:t>
            </a:r>
            <a:endParaRPr kumimoji="1" lang="ja-JP" alt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653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/>
          <p:cNvSpPr txBox="1"/>
          <p:nvPr/>
        </p:nvSpPr>
        <p:spPr>
          <a:xfrm>
            <a:off x="69353" y="68686"/>
            <a:ext cx="90295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 smtClean="0">
                <a:latin typeface="Calibri"/>
                <a:cs typeface="Calibri"/>
              </a:rPr>
              <a:t>Supramolecular chemists are interested in </a:t>
            </a:r>
            <a:r>
              <a:rPr lang="en-US" altLang="ja-JP" sz="2600" b="1" dirty="0" smtClean="0">
                <a:solidFill>
                  <a:srgbClr val="FF0000"/>
                </a:solidFill>
                <a:latin typeface="Calibri"/>
                <a:cs typeface="Calibri"/>
              </a:rPr>
              <a:t>intermolecular forces</a:t>
            </a:r>
            <a:r>
              <a:rPr lang="en-US" altLang="ja-JP" sz="2600" dirty="0" smtClean="0">
                <a:latin typeface="Calibri"/>
                <a:cs typeface="Calibri"/>
              </a:rPr>
              <a:t>. </a:t>
            </a:r>
            <a:endParaRPr kumimoji="1" lang="ja-JP" altLang="en-US" sz="2600" dirty="0">
              <a:latin typeface="Calibri"/>
              <a:cs typeface="Calibri"/>
            </a:endParaRPr>
          </a:p>
        </p:txBody>
      </p:sp>
      <p:grpSp>
        <p:nvGrpSpPr>
          <p:cNvPr id="277" name="図形グループ 276"/>
          <p:cNvGrpSpPr/>
          <p:nvPr/>
        </p:nvGrpSpPr>
        <p:grpSpPr>
          <a:xfrm>
            <a:off x="260755" y="4839874"/>
            <a:ext cx="8635999" cy="1929802"/>
            <a:chOff x="85616" y="1855396"/>
            <a:chExt cx="7724883" cy="1586304"/>
          </a:xfrm>
        </p:grpSpPr>
        <p:sp>
          <p:nvSpPr>
            <p:cNvPr id="278" name="テキスト ボックス 277"/>
            <p:cNvSpPr txBox="1"/>
            <p:nvPr/>
          </p:nvSpPr>
          <p:spPr>
            <a:xfrm>
              <a:off x="1980917" y="2094326"/>
              <a:ext cx="1282155" cy="328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Calibri"/>
                  <a:cs typeface="Calibri"/>
                </a:rPr>
                <a:t>Interactions</a:t>
              </a:r>
              <a:endParaRPr kumimoji="1" lang="ja-JP" altLang="en-US" sz="2000" dirty="0">
                <a:latin typeface="Calibri"/>
                <a:cs typeface="Calibri"/>
              </a:endParaRPr>
            </a:p>
          </p:txBody>
        </p:sp>
        <p:grpSp>
          <p:nvGrpSpPr>
            <p:cNvPr id="279" name="図形グループ 278"/>
            <p:cNvGrpSpPr/>
            <p:nvPr/>
          </p:nvGrpSpPr>
          <p:grpSpPr>
            <a:xfrm>
              <a:off x="3498067" y="2070233"/>
              <a:ext cx="1013881" cy="998958"/>
              <a:chOff x="4131556" y="1524000"/>
              <a:chExt cx="1173116" cy="1177412"/>
            </a:xfrm>
          </p:grpSpPr>
          <p:grpSp>
            <p:nvGrpSpPr>
              <p:cNvPr id="480" name="図形グループ 479"/>
              <p:cNvGrpSpPr/>
              <p:nvPr/>
            </p:nvGrpSpPr>
            <p:grpSpPr>
              <a:xfrm>
                <a:off x="4622800" y="1524000"/>
                <a:ext cx="316326" cy="765313"/>
                <a:chOff x="622300" y="2082800"/>
                <a:chExt cx="292100" cy="647700"/>
              </a:xfrm>
            </p:grpSpPr>
            <p:cxnSp>
              <p:nvCxnSpPr>
                <p:cNvPr id="505" name="直線コネクタ 504"/>
                <p:cNvCxnSpPr/>
                <p:nvPr/>
              </p:nvCxnSpPr>
              <p:spPr>
                <a:xfrm>
                  <a:off x="762000" y="2298700"/>
                  <a:ext cx="0" cy="431800"/>
                </a:xfrm>
                <a:prstGeom prst="line">
                  <a:avLst/>
                </a:prstGeom>
                <a:ln w="76200">
                  <a:solidFill>
                    <a:srgbClr val="2AEC1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6" name="円/楕円 505"/>
                <p:cNvSpPr/>
                <p:nvPr/>
              </p:nvSpPr>
              <p:spPr>
                <a:xfrm>
                  <a:off x="622300" y="2082800"/>
                  <a:ext cx="292100" cy="292100"/>
                </a:xfrm>
                <a:prstGeom prst="ellipse">
                  <a:avLst/>
                </a:prstGeom>
                <a:solidFill>
                  <a:srgbClr val="FD970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81" name="図形グループ 480"/>
              <p:cNvGrpSpPr/>
              <p:nvPr/>
            </p:nvGrpSpPr>
            <p:grpSpPr>
              <a:xfrm rot="19484728">
                <a:off x="4446889" y="1537071"/>
                <a:ext cx="330476" cy="732544"/>
                <a:chOff x="622300" y="2082800"/>
                <a:chExt cx="292100" cy="647700"/>
              </a:xfrm>
            </p:grpSpPr>
            <p:cxnSp>
              <p:nvCxnSpPr>
                <p:cNvPr id="503" name="直線コネクタ 502"/>
                <p:cNvCxnSpPr/>
                <p:nvPr/>
              </p:nvCxnSpPr>
              <p:spPr>
                <a:xfrm>
                  <a:off x="762000" y="2298700"/>
                  <a:ext cx="0" cy="431800"/>
                </a:xfrm>
                <a:prstGeom prst="line">
                  <a:avLst/>
                </a:prstGeom>
                <a:ln w="76200">
                  <a:solidFill>
                    <a:srgbClr val="2AEC1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4" name="円/楕円 503"/>
                <p:cNvSpPr/>
                <p:nvPr/>
              </p:nvSpPr>
              <p:spPr>
                <a:xfrm>
                  <a:off x="622300" y="2082800"/>
                  <a:ext cx="292100" cy="292100"/>
                </a:xfrm>
                <a:prstGeom prst="ellipse">
                  <a:avLst/>
                </a:prstGeom>
                <a:solidFill>
                  <a:srgbClr val="FD970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82" name="図形グループ 481"/>
              <p:cNvGrpSpPr/>
              <p:nvPr/>
            </p:nvGrpSpPr>
            <p:grpSpPr>
              <a:xfrm rot="17462179">
                <a:off x="4345289" y="1664071"/>
                <a:ext cx="330476" cy="732544"/>
                <a:chOff x="622300" y="2082800"/>
                <a:chExt cx="292100" cy="647700"/>
              </a:xfrm>
            </p:grpSpPr>
            <p:cxnSp>
              <p:nvCxnSpPr>
                <p:cNvPr id="501" name="直線コネクタ 500"/>
                <p:cNvCxnSpPr/>
                <p:nvPr/>
              </p:nvCxnSpPr>
              <p:spPr>
                <a:xfrm>
                  <a:off x="762000" y="2298700"/>
                  <a:ext cx="0" cy="431800"/>
                </a:xfrm>
                <a:prstGeom prst="line">
                  <a:avLst/>
                </a:prstGeom>
                <a:ln w="76200">
                  <a:solidFill>
                    <a:srgbClr val="2AEC1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2" name="円/楕円 501"/>
                <p:cNvSpPr/>
                <p:nvPr/>
              </p:nvSpPr>
              <p:spPr>
                <a:xfrm>
                  <a:off x="622300" y="2082800"/>
                  <a:ext cx="292100" cy="292100"/>
                </a:xfrm>
                <a:prstGeom prst="ellipse">
                  <a:avLst/>
                </a:prstGeom>
                <a:solidFill>
                  <a:srgbClr val="FD970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83" name="図形グループ 482"/>
              <p:cNvGrpSpPr/>
              <p:nvPr/>
            </p:nvGrpSpPr>
            <p:grpSpPr>
              <a:xfrm rot="15593240">
                <a:off x="4332590" y="1854570"/>
                <a:ext cx="330476" cy="732544"/>
                <a:chOff x="622300" y="2082800"/>
                <a:chExt cx="292100" cy="647700"/>
              </a:xfrm>
            </p:grpSpPr>
            <p:cxnSp>
              <p:nvCxnSpPr>
                <p:cNvPr id="499" name="直線コネクタ 498"/>
                <p:cNvCxnSpPr/>
                <p:nvPr/>
              </p:nvCxnSpPr>
              <p:spPr>
                <a:xfrm>
                  <a:off x="762000" y="2298700"/>
                  <a:ext cx="0" cy="431800"/>
                </a:xfrm>
                <a:prstGeom prst="line">
                  <a:avLst/>
                </a:prstGeom>
                <a:ln w="76200">
                  <a:solidFill>
                    <a:srgbClr val="2AEC1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0" name="円/楕円 499"/>
                <p:cNvSpPr/>
                <p:nvPr/>
              </p:nvSpPr>
              <p:spPr>
                <a:xfrm>
                  <a:off x="622300" y="2082800"/>
                  <a:ext cx="292100" cy="292100"/>
                </a:xfrm>
                <a:prstGeom prst="ellipse">
                  <a:avLst/>
                </a:prstGeom>
                <a:solidFill>
                  <a:srgbClr val="FD970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84" name="図形グループ 483"/>
              <p:cNvGrpSpPr/>
              <p:nvPr/>
            </p:nvGrpSpPr>
            <p:grpSpPr>
              <a:xfrm rot="13793218">
                <a:off x="4430174" y="1992111"/>
                <a:ext cx="330476" cy="688827"/>
                <a:chOff x="622300" y="2082800"/>
                <a:chExt cx="292100" cy="647700"/>
              </a:xfrm>
            </p:grpSpPr>
            <p:cxnSp>
              <p:nvCxnSpPr>
                <p:cNvPr id="497" name="直線コネクタ 496"/>
                <p:cNvCxnSpPr/>
                <p:nvPr/>
              </p:nvCxnSpPr>
              <p:spPr>
                <a:xfrm>
                  <a:off x="762000" y="2298700"/>
                  <a:ext cx="0" cy="431800"/>
                </a:xfrm>
                <a:prstGeom prst="line">
                  <a:avLst/>
                </a:prstGeom>
                <a:ln w="76200">
                  <a:solidFill>
                    <a:srgbClr val="2AEC1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8" name="円/楕円 497"/>
                <p:cNvSpPr/>
                <p:nvPr/>
              </p:nvSpPr>
              <p:spPr>
                <a:xfrm>
                  <a:off x="622300" y="2082800"/>
                  <a:ext cx="292100" cy="292100"/>
                </a:xfrm>
                <a:prstGeom prst="ellipse">
                  <a:avLst/>
                </a:prstGeom>
                <a:solidFill>
                  <a:srgbClr val="FD970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85" name="図形グループ 484"/>
              <p:cNvGrpSpPr/>
              <p:nvPr/>
            </p:nvGrpSpPr>
            <p:grpSpPr>
              <a:xfrm rot="10800000">
                <a:off x="4599290" y="1993899"/>
                <a:ext cx="330476" cy="707513"/>
                <a:chOff x="622300" y="2082800"/>
                <a:chExt cx="292100" cy="647700"/>
              </a:xfrm>
            </p:grpSpPr>
            <p:cxnSp>
              <p:nvCxnSpPr>
                <p:cNvPr id="495" name="直線コネクタ 494"/>
                <p:cNvCxnSpPr/>
                <p:nvPr/>
              </p:nvCxnSpPr>
              <p:spPr>
                <a:xfrm>
                  <a:off x="762000" y="2298700"/>
                  <a:ext cx="0" cy="431800"/>
                </a:xfrm>
                <a:prstGeom prst="line">
                  <a:avLst/>
                </a:prstGeom>
                <a:ln w="76200">
                  <a:solidFill>
                    <a:srgbClr val="2AEC1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6" name="円/楕円 495"/>
                <p:cNvSpPr/>
                <p:nvPr/>
              </p:nvSpPr>
              <p:spPr>
                <a:xfrm>
                  <a:off x="622300" y="2082800"/>
                  <a:ext cx="292100" cy="292100"/>
                </a:xfrm>
                <a:prstGeom prst="ellipse">
                  <a:avLst/>
                </a:prstGeom>
                <a:solidFill>
                  <a:srgbClr val="FD970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86" name="図形グループ 485"/>
              <p:cNvGrpSpPr/>
              <p:nvPr/>
            </p:nvGrpSpPr>
            <p:grpSpPr>
              <a:xfrm rot="8362516">
                <a:off x="4719363" y="1920967"/>
                <a:ext cx="330476" cy="714810"/>
                <a:chOff x="622300" y="2082800"/>
                <a:chExt cx="292100" cy="647700"/>
              </a:xfrm>
            </p:grpSpPr>
            <p:cxnSp>
              <p:nvCxnSpPr>
                <p:cNvPr id="493" name="直線コネクタ 492"/>
                <p:cNvCxnSpPr/>
                <p:nvPr/>
              </p:nvCxnSpPr>
              <p:spPr>
                <a:xfrm>
                  <a:off x="762000" y="2298700"/>
                  <a:ext cx="0" cy="431800"/>
                </a:xfrm>
                <a:prstGeom prst="line">
                  <a:avLst/>
                </a:prstGeom>
                <a:ln w="76200">
                  <a:solidFill>
                    <a:srgbClr val="2AEC1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4" name="円/楕円 493"/>
                <p:cNvSpPr/>
                <p:nvPr/>
              </p:nvSpPr>
              <p:spPr>
                <a:xfrm>
                  <a:off x="622300" y="2082800"/>
                  <a:ext cx="292100" cy="292100"/>
                </a:xfrm>
                <a:prstGeom prst="ellipse">
                  <a:avLst/>
                </a:prstGeom>
                <a:solidFill>
                  <a:srgbClr val="FD970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87" name="図形グループ 486"/>
              <p:cNvGrpSpPr/>
              <p:nvPr/>
            </p:nvGrpSpPr>
            <p:grpSpPr>
              <a:xfrm rot="5616706">
                <a:off x="4808368" y="1776073"/>
                <a:ext cx="330476" cy="662133"/>
                <a:chOff x="622300" y="2082800"/>
                <a:chExt cx="292100" cy="647700"/>
              </a:xfrm>
            </p:grpSpPr>
            <p:cxnSp>
              <p:nvCxnSpPr>
                <p:cNvPr id="491" name="直線コネクタ 490"/>
                <p:cNvCxnSpPr/>
                <p:nvPr/>
              </p:nvCxnSpPr>
              <p:spPr>
                <a:xfrm>
                  <a:off x="762000" y="2298700"/>
                  <a:ext cx="0" cy="431800"/>
                </a:xfrm>
                <a:prstGeom prst="line">
                  <a:avLst/>
                </a:prstGeom>
                <a:ln w="76200">
                  <a:solidFill>
                    <a:srgbClr val="2AEC1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2" name="円/楕円 491"/>
                <p:cNvSpPr/>
                <p:nvPr/>
              </p:nvSpPr>
              <p:spPr>
                <a:xfrm>
                  <a:off x="622300" y="2082800"/>
                  <a:ext cx="292100" cy="292100"/>
                </a:xfrm>
                <a:prstGeom prst="ellipse">
                  <a:avLst/>
                </a:prstGeom>
                <a:solidFill>
                  <a:srgbClr val="FD970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88" name="図形グループ 487"/>
              <p:cNvGrpSpPr/>
              <p:nvPr/>
            </p:nvGrpSpPr>
            <p:grpSpPr>
              <a:xfrm rot="2881561">
                <a:off x="4770268" y="1623673"/>
                <a:ext cx="330476" cy="662133"/>
                <a:chOff x="622300" y="2082800"/>
                <a:chExt cx="292100" cy="647700"/>
              </a:xfrm>
            </p:grpSpPr>
            <p:cxnSp>
              <p:nvCxnSpPr>
                <p:cNvPr id="489" name="直線コネクタ 488"/>
                <p:cNvCxnSpPr/>
                <p:nvPr/>
              </p:nvCxnSpPr>
              <p:spPr>
                <a:xfrm>
                  <a:off x="762000" y="2298700"/>
                  <a:ext cx="0" cy="431800"/>
                </a:xfrm>
                <a:prstGeom prst="line">
                  <a:avLst/>
                </a:prstGeom>
                <a:ln w="76200">
                  <a:solidFill>
                    <a:srgbClr val="2AEC1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0" name="円/楕円 489"/>
                <p:cNvSpPr/>
                <p:nvPr/>
              </p:nvSpPr>
              <p:spPr>
                <a:xfrm>
                  <a:off x="622300" y="2082800"/>
                  <a:ext cx="292100" cy="292100"/>
                </a:xfrm>
                <a:prstGeom prst="ellipse">
                  <a:avLst/>
                </a:prstGeom>
                <a:solidFill>
                  <a:srgbClr val="FD970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aseline="-25000"/>
                </a:p>
              </p:txBody>
            </p:sp>
          </p:grpSp>
        </p:grpSp>
        <p:grpSp>
          <p:nvGrpSpPr>
            <p:cNvPr id="280" name="図形グループ 279"/>
            <p:cNvGrpSpPr/>
            <p:nvPr/>
          </p:nvGrpSpPr>
          <p:grpSpPr>
            <a:xfrm>
              <a:off x="85616" y="1855396"/>
              <a:ext cx="1836780" cy="1320606"/>
              <a:chOff x="172868" y="1308100"/>
              <a:chExt cx="2176632" cy="1625406"/>
            </a:xfrm>
          </p:grpSpPr>
          <p:grpSp>
            <p:nvGrpSpPr>
              <p:cNvPr id="453" name="図形グループ 452"/>
              <p:cNvGrpSpPr/>
              <p:nvPr/>
            </p:nvGrpSpPr>
            <p:grpSpPr>
              <a:xfrm rot="1527771">
                <a:off x="368301" y="1308100"/>
                <a:ext cx="316326" cy="765313"/>
                <a:chOff x="622300" y="2082800"/>
                <a:chExt cx="292100" cy="647700"/>
              </a:xfrm>
            </p:grpSpPr>
            <p:cxnSp>
              <p:nvCxnSpPr>
                <p:cNvPr id="478" name="直線コネクタ 477"/>
                <p:cNvCxnSpPr/>
                <p:nvPr/>
              </p:nvCxnSpPr>
              <p:spPr>
                <a:xfrm>
                  <a:off x="762000" y="2298700"/>
                  <a:ext cx="0" cy="431800"/>
                </a:xfrm>
                <a:prstGeom prst="line">
                  <a:avLst/>
                </a:prstGeom>
                <a:ln w="76200">
                  <a:solidFill>
                    <a:srgbClr val="2AEC1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9" name="円/楕円 478"/>
                <p:cNvSpPr/>
                <p:nvPr/>
              </p:nvSpPr>
              <p:spPr>
                <a:xfrm>
                  <a:off x="622300" y="2082800"/>
                  <a:ext cx="292100" cy="292100"/>
                </a:xfrm>
                <a:prstGeom prst="ellipse">
                  <a:avLst/>
                </a:prstGeom>
                <a:solidFill>
                  <a:srgbClr val="FD970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54" name="図形グループ 453"/>
              <p:cNvGrpSpPr/>
              <p:nvPr/>
            </p:nvGrpSpPr>
            <p:grpSpPr>
              <a:xfrm rot="7923860">
                <a:off x="877336" y="1533206"/>
                <a:ext cx="330476" cy="732544"/>
                <a:chOff x="622300" y="2082800"/>
                <a:chExt cx="292100" cy="647700"/>
              </a:xfrm>
            </p:grpSpPr>
            <p:cxnSp>
              <p:nvCxnSpPr>
                <p:cNvPr id="476" name="直線コネクタ 475"/>
                <p:cNvCxnSpPr/>
                <p:nvPr/>
              </p:nvCxnSpPr>
              <p:spPr>
                <a:xfrm>
                  <a:off x="762000" y="2298700"/>
                  <a:ext cx="0" cy="431800"/>
                </a:xfrm>
                <a:prstGeom prst="line">
                  <a:avLst/>
                </a:prstGeom>
                <a:ln w="76200">
                  <a:solidFill>
                    <a:srgbClr val="2AEC1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7" name="円/楕円 476"/>
                <p:cNvSpPr/>
                <p:nvPr/>
              </p:nvSpPr>
              <p:spPr>
                <a:xfrm>
                  <a:off x="622300" y="2082800"/>
                  <a:ext cx="292100" cy="292100"/>
                </a:xfrm>
                <a:prstGeom prst="ellipse">
                  <a:avLst/>
                </a:prstGeom>
                <a:solidFill>
                  <a:srgbClr val="FD970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55" name="図形グループ 454"/>
              <p:cNvGrpSpPr/>
              <p:nvPr/>
            </p:nvGrpSpPr>
            <p:grpSpPr>
              <a:xfrm rot="2510390">
                <a:off x="1283981" y="1812511"/>
                <a:ext cx="316326" cy="765313"/>
                <a:chOff x="622300" y="2082800"/>
                <a:chExt cx="292100" cy="647700"/>
              </a:xfrm>
            </p:grpSpPr>
            <p:cxnSp>
              <p:nvCxnSpPr>
                <p:cNvPr id="474" name="直線コネクタ 473"/>
                <p:cNvCxnSpPr/>
                <p:nvPr/>
              </p:nvCxnSpPr>
              <p:spPr>
                <a:xfrm>
                  <a:off x="762000" y="2298700"/>
                  <a:ext cx="0" cy="431800"/>
                </a:xfrm>
                <a:prstGeom prst="line">
                  <a:avLst/>
                </a:prstGeom>
                <a:ln w="76200">
                  <a:solidFill>
                    <a:srgbClr val="2AEC1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5" name="円/楕円 474"/>
                <p:cNvSpPr/>
                <p:nvPr/>
              </p:nvSpPr>
              <p:spPr>
                <a:xfrm>
                  <a:off x="622300" y="2082800"/>
                  <a:ext cx="292100" cy="292100"/>
                </a:xfrm>
                <a:prstGeom prst="ellipse">
                  <a:avLst/>
                </a:prstGeom>
                <a:solidFill>
                  <a:srgbClr val="FD970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56" name="図形グループ 455"/>
              <p:cNvGrpSpPr/>
              <p:nvPr/>
            </p:nvGrpSpPr>
            <p:grpSpPr>
              <a:xfrm rot="14496061">
                <a:off x="1235285" y="2281126"/>
                <a:ext cx="330476" cy="732544"/>
                <a:chOff x="622300" y="2082800"/>
                <a:chExt cx="292100" cy="647700"/>
              </a:xfrm>
            </p:grpSpPr>
            <p:cxnSp>
              <p:nvCxnSpPr>
                <p:cNvPr id="472" name="直線コネクタ 471"/>
                <p:cNvCxnSpPr/>
                <p:nvPr/>
              </p:nvCxnSpPr>
              <p:spPr>
                <a:xfrm>
                  <a:off x="762000" y="2298700"/>
                  <a:ext cx="0" cy="431800"/>
                </a:xfrm>
                <a:prstGeom prst="line">
                  <a:avLst/>
                </a:prstGeom>
                <a:ln w="76200">
                  <a:solidFill>
                    <a:srgbClr val="2AEC1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3" name="円/楕円 472"/>
                <p:cNvSpPr/>
                <p:nvPr/>
              </p:nvSpPr>
              <p:spPr>
                <a:xfrm>
                  <a:off x="622300" y="2082800"/>
                  <a:ext cx="292100" cy="292100"/>
                </a:xfrm>
                <a:prstGeom prst="ellipse">
                  <a:avLst/>
                </a:prstGeom>
                <a:solidFill>
                  <a:srgbClr val="FD970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57" name="図形グループ 456"/>
              <p:cNvGrpSpPr/>
              <p:nvPr/>
            </p:nvGrpSpPr>
            <p:grpSpPr>
              <a:xfrm>
                <a:off x="1858362" y="2142987"/>
                <a:ext cx="316326" cy="765313"/>
                <a:chOff x="622300" y="2082800"/>
                <a:chExt cx="292100" cy="647700"/>
              </a:xfrm>
            </p:grpSpPr>
            <p:cxnSp>
              <p:nvCxnSpPr>
                <p:cNvPr id="470" name="直線コネクタ 469"/>
                <p:cNvCxnSpPr/>
                <p:nvPr/>
              </p:nvCxnSpPr>
              <p:spPr>
                <a:xfrm>
                  <a:off x="762000" y="2298700"/>
                  <a:ext cx="0" cy="431800"/>
                </a:xfrm>
                <a:prstGeom prst="line">
                  <a:avLst/>
                </a:prstGeom>
                <a:ln w="76200">
                  <a:solidFill>
                    <a:srgbClr val="2AEC1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1" name="円/楕円 470"/>
                <p:cNvSpPr/>
                <p:nvPr/>
              </p:nvSpPr>
              <p:spPr>
                <a:xfrm>
                  <a:off x="622300" y="2082800"/>
                  <a:ext cx="292100" cy="292100"/>
                </a:xfrm>
                <a:prstGeom prst="ellipse">
                  <a:avLst/>
                </a:prstGeom>
                <a:solidFill>
                  <a:srgbClr val="FD970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58" name="図形グループ 457"/>
              <p:cNvGrpSpPr/>
              <p:nvPr/>
            </p:nvGrpSpPr>
            <p:grpSpPr>
              <a:xfrm rot="18858474">
                <a:off x="1817990" y="1359272"/>
                <a:ext cx="330476" cy="732544"/>
                <a:chOff x="622300" y="2082800"/>
                <a:chExt cx="292100" cy="647700"/>
              </a:xfrm>
            </p:grpSpPr>
            <p:cxnSp>
              <p:nvCxnSpPr>
                <p:cNvPr id="468" name="直線コネクタ 467"/>
                <p:cNvCxnSpPr/>
                <p:nvPr/>
              </p:nvCxnSpPr>
              <p:spPr>
                <a:xfrm>
                  <a:off x="762000" y="2298700"/>
                  <a:ext cx="0" cy="431800"/>
                </a:xfrm>
                <a:prstGeom prst="line">
                  <a:avLst/>
                </a:prstGeom>
                <a:ln w="76200">
                  <a:solidFill>
                    <a:srgbClr val="2AEC1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9" name="円/楕円 468"/>
                <p:cNvSpPr/>
                <p:nvPr/>
              </p:nvSpPr>
              <p:spPr>
                <a:xfrm>
                  <a:off x="622300" y="2082800"/>
                  <a:ext cx="292100" cy="292100"/>
                </a:xfrm>
                <a:prstGeom prst="ellipse">
                  <a:avLst/>
                </a:prstGeom>
                <a:solidFill>
                  <a:srgbClr val="FD970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59" name="図形グループ 458"/>
              <p:cNvGrpSpPr/>
              <p:nvPr/>
            </p:nvGrpSpPr>
            <p:grpSpPr>
              <a:xfrm rot="19679678">
                <a:off x="589400" y="2036166"/>
                <a:ext cx="316326" cy="765251"/>
                <a:chOff x="622129" y="2082853"/>
                <a:chExt cx="292100" cy="647647"/>
              </a:xfrm>
            </p:grpSpPr>
            <p:cxnSp>
              <p:nvCxnSpPr>
                <p:cNvPr id="466" name="直線コネクタ 465"/>
                <p:cNvCxnSpPr/>
                <p:nvPr/>
              </p:nvCxnSpPr>
              <p:spPr>
                <a:xfrm>
                  <a:off x="762000" y="2298700"/>
                  <a:ext cx="0" cy="431800"/>
                </a:xfrm>
                <a:prstGeom prst="line">
                  <a:avLst/>
                </a:prstGeom>
                <a:ln w="76200">
                  <a:solidFill>
                    <a:srgbClr val="2AEC1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7" name="円/楕円 466"/>
                <p:cNvSpPr/>
                <p:nvPr/>
              </p:nvSpPr>
              <p:spPr>
                <a:xfrm>
                  <a:off x="622129" y="2082853"/>
                  <a:ext cx="292100" cy="292099"/>
                </a:xfrm>
                <a:prstGeom prst="ellipse">
                  <a:avLst/>
                </a:prstGeom>
                <a:solidFill>
                  <a:srgbClr val="FD970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60" name="図形グループ 459"/>
              <p:cNvGrpSpPr/>
              <p:nvPr/>
            </p:nvGrpSpPr>
            <p:grpSpPr>
              <a:xfrm rot="15016570">
                <a:off x="1152040" y="1107066"/>
                <a:ext cx="330476" cy="732544"/>
                <a:chOff x="622300" y="2082800"/>
                <a:chExt cx="292100" cy="647700"/>
              </a:xfrm>
            </p:grpSpPr>
            <p:cxnSp>
              <p:nvCxnSpPr>
                <p:cNvPr id="464" name="直線コネクタ 463"/>
                <p:cNvCxnSpPr/>
                <p:nvPr/>
              </p:nvCxnSpPr>
              <p:spPr>
                <a:xfrm>
                  <a:off x="762000" y="2298700"/>
                  <a:ext cx="0" cy="431800"/>
                </a:xfrm>
                <a:prstGeom prst="line">
                  <a:avLst/>
                </a:prstGeom>
                <a:ln w="76200">
                  <a:solidFill>
                    <a:srgbClr val="2AEC1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5" name="円/楕円 464"/>
                <p:cNvSpPr/>
                <p:nvPr/>
              </p:nvSpPr>
              <p:spPr>
                <a:xfrm>
                  <a:off x="622300" y="2082800"/>
                  <a:ext cx="292100" cy="292100"/>
                </a:xfrm>
                <a:prstGeom prst="ellipse">
                  <a:avLst/>
                </a:prstGeom>
                <a:solidFill>
                  <a:srgbClr val="FD970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61" name="図形グループ 460"/>
              <p:cNvGrpSpPr/>
              <p:nvPr/>
            </p:nvGrpSpPr>
            <p:grpSpPr>
              <a:xfrm rot="8657360">
                <a:off x="172868" y="2271373"/>
                <a:ext cx="330476" cy="662133"/>
                <a:chOff x="622300" y="2082800"/>
                <a:chExt cx="292100" cy="647700"/>
              </a:xfrm>
            </p:grpSpPr>
            <p:cxnSp>
              <p:nvCxnSpPr>
                <p:cNvPr id="462" name="直線コネクタ 461"/>
                <p:cNvCxnSpPr/>
                <p:nvPr/>
              </p:nvCxnSpPr>
              <p:spPr>
                <a:xfrm>
                  <a:off x="762000" y="2298700"/>
                  <a:ext cx="0" cy="431800"/>
                </a:xfrm>
                <a:prstGeom prst="line">
                  <a:avLst/>
                </a:prstGeom>
                <a:ln w="76200">
                  <a:solidFill>
                    <a:srgbClr val="2AEC1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3" name="円/楕円 462"/>
                <p:cNvSpPr/>
                <p:nvPr/>
              </p:nvSpPr>
              <p:spPr>
                <a:xfrm>
                  <a:off x="622300" y="2082800"/>
                  <a:ext cx="292100" cy="292100"/>
                </a:xfrm>
                <a:prstGeom prst="ellipse">
                  <a:avLst/>
                </a:prstGeom>
                <a:solidFill>
                  <a:srgbClr val="FD970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281" name="図形グループ 280"/>
            <p:cNvGrpSpPr/>
            <p:nvPr/>
          </p:nvGrpSpPr>
          <p:grpSpPr>
            <a:xfrm>
              <a:off x="6168390" y="1978860"/>
              <a:ext cx="1642109" cy="1462840"/>
              <a:chOff x="6747756" y="1600200"/>
              <a:chExt cx="1935116" cy="1939412"/>
            </a:xfrm>
          </p:grpSpPr>
          <p:grpSp>
            <p:nvGrpSpPr>
              <p:cNvPr id="285" name="図形グループ 284"/>
              <p:cNvGrpSpPr/>
              <p:nvPr/>
            </p:nvGrpSpPr>
            <p:grpSpPr>
              <a:xfrm>
                <a:off x="6747756" y="1600200"/>
                <a:ext cx="1173116" cy="1177412"/>
                <a:chOff x="4131556" y="1524000"/>
                <a:chExt cx="1173116" cy="1177412"/>
              </a:xfrm>
            </p:grpSpPr>
            <p:grpSp>
              <p:nvGrpSpPr>
                <p:cNvPr id="426" name="図形グループ 425"/>
                <p:cNvGrpSpPr/>
                <p:nvPr/>
              </p:nvGrpSpPr>
              <p:grpSpPr>
                <a:xfrm>
                  <a:off x="4622800" y="1524000"/>
                  <a:ext cx="316326" cy="765313"/>
                  <a:chOff x="622300" y="2082800"/>
                  <a:chExt cx="292100" cy="647700"/>
                </a:xfrm>
              </p:grpSpPr>
              <p:cxnSp>
                <p:nvCxnSpPr>
                  <p:cNvPr id="451" name="直線コネクタ 450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2" name="円/楕円 451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27" name="図形グループ 426"/>
                <p:cNvGrpSpPr/>
                <p:nvPr/>
              </p:nvGrpSpPr>
              <p:grpSpPr>
                <a:xfrm rot="19484728">
                  <a:off x="4446889" y="1537071"/>
                  <a:ext cx="330476" cy="732544"/>
                  <a:chOff x="622300" y="2082800"/>
                  <a:chExt cx="292100" cy="647700"/>
                </a:xfrm>
              </p:grpSpPr>
              <p:cxnSp>
                <p:nvCxnSpPr>
                  <p:cNvPr id="449" name="直線コネクタ 448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0" name="円/楕円 449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28" name="図形グループ 427"/>
                <p:cNvGrpSpPr/>
                <p:nvPr/>
              </p:nvGrpSpPr>
              <p:grpSpPr>
                <a:xfrm rot="17462179">
                  <a:off x="4345289" y="1664071"/>
                  <a:ext cx="330476" cy="732544"/>
                  <a:chOff x="622300" y="2082800"/>
                  <a:chExt cx="292100" cy="647700"/>
                </a:xfrm>
              </p:grpSpPr>
              <p:cxnSp>
                <p:nvCxnSpPr>
                  <p:cNvPr id="447" name="直線コネクタ 446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8" name="円/楕円 447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29" name="図形グループ 428"/>
                <p:cNvGrpSpPr/>
                <p:nvPr/>
              </p:nvGrpSpPr>
              <p:grpSpPr>
                <a:xfrm rot="15593240">
                  <a:off x="4332590" y="1854570"/>
                  <a:ext cx="330476" cy="732544"/>
                  <a:chOff x="622300" y="2082800"/>
                  <a:chExt cx="292100" cy="647700"/>
                </a:xfrm>
              </p:grpSpPr>
              <p:cxnSp>
                <p:nvCxnSpPr>
                  <p:cNvPr id="445" name="直線コネクタ 444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6" name="円/楕円 445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30" name="図形グループ 429"/>
                <p:cNvGrpSpPr/>
                <p:nvPr/>
              </p:nvGrpSpPr>
              <p:grpSpPr>
                <a:xfrm rot="13793218">
                  <a:off x="4430174" y="1992111"/>
                  <a:ext cx="330476" cy="688827"/>
                  <a:chOff x="622300" y="2082800"/>
                  <a:chExt cx="292100" cy="647700"/>
                </a:xfrm>
              </p:grpSpPr>
              <p:cxnSp>
                <p:nvCxnSpPr>
                  <p:cNvPr id="443" name="直線コネクタ 442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4" name="円/楕円 443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31" name="図形グループ 430"/>
                <p:cNvGrpSpPr/>
                <p:nvPr/>
              </p:nvGrpSpPr>
              <p:grpSpPr>
                <a:xfrm rot="10800000">
                  <a:off x="4599290" y="1993899"/>
                  <a:ext cx="330476" cy="707513"/>
                  <a:chOff x="622300" y="2082800"/>
                  <a:chExt cx="292100" cy="647700"/>
                </a:xfrm>
              </p:grpSpPr>
              <p:cxnSp>
                <p:nvCxnSpPr>
                  <p:cNvPr id="441" name="直線コネクタ 440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2" name="円/楕円 441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32" name="図形グループ 431"/>
                <p:cNvGrpSpPr/>
                <p:nvPr/>
              </p:nvGrpSpPr>
              <p:grpSpPr>
                <a:xfrm rot="8362516">
                  <a:off x="4719363" y="1920967"/>
                  <a:ext cx="330476" cy="714810"/>
                  <a:chOff x="622300" y="2082800"/>
                  <a:chExt cx="292100" cy="647700"/>
                </a:xfrm>
              </p:grpSpPr>
              <p:cxnSp>
                <p:nvCxnSpPr>
                  <p:cNvPr id="439" name="直線コネクタ 438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0" name="円/楕円 439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33" name="図形グループ 432"/>
                <p:cNvGrpSpPr/>
                <p:nvPr/>
              </p:nvGrpSpPr>
              <p:grpSpPr>
                <a:xfrm rot="5616706">
                  <a:off x="4808368" y="1776073"/>
                  <a:ext cx="330476" cy="662133"/>
                  <a:chOff x="622300" y="2082800"/>
                  <a:chExt cx="292100" cy="647700"/>
                </a:xfrm>
              </p:grpSpPr>
              <p:cxnSp>
                <p:nvCxnSpPr>
                  <p:cNvPr id="437" name="直線コネクタ 436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8" name="円/楕円 437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34" name="図形グループ 433"/>
                <p:cNvGrpSpPr/>
                <p:nvPr/>
              </p:nvGrpSpPr>
              <p:grpSpPr>
                <a:xfrm rot="2881561">
                  <a:off x="4770268" y="1623673"/>
                  <a:ext cx="330476" cy="662133"/>
                  <a:chOff x="622300" y="2082800"/>
                  <a:chExt cx="292100" cy="647700"/>
                </a:xfrm>
              </p:grpSpPr>
              <p:cxnSp>
                <p:nvCxnSpPr>
                  <p:cNvPr id="435" name="直線コネクタ 434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6" name="円/楕円 435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aseline="-25000"/>
                  </a:p>
                </p:txBody>
              </p:sp>
            </p:grpSp>
          </p:grpSp>
          <p:grpSp>
            <p:nvGrpSpPr>
              <p:cNvPr id="286" name="図形グループ 285"/>
              <p:cNvGrpSpPr/>
              <p:nvPr/>
            </p:nvGrpSpPr>
            <p:grpSpPr>
              <a:xfrm>
                <a:off x="6900156" y="1752600"/>
                <a:ext cx="1173116" cy="1177412"/>
                <a:chOff x="4131556" y="1524000"/>
                <a:chExt cx="1173116" cy="1177412"/>
              </a:xfrm>
            </p:grpSpPr>
            <p:grpSp>
              <p:nvGrpSpPr>
                <p:cNvPr id="399" name="図形グループ 398"/>
                <p:cNvGrpSpPr/>
                <p:nvPr/>
              </p:nvGrpSpPr>
              <p:grpSpPr>
                <a:xfrm>
                  <a:off x="4622800" y="1524000"/>
                  <a:ext cx="316326" cy="765313"/>
                  <a:chOff x="622300" y="2082800"/>
                  <a:chExt cx="292100" cy="647700"/>
                </a:xfrm>
              </p:grpSpPr>
              <p:cxnSp>
                <p:nvCxnSpPr>
                  <p:cNvPr id="424" name="直線コネクタ 423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5" name="円/楕円 424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00" name="図形グループ 399"/>
                <p:cNvGrpSpPr/>
                <p:nvPr/>
              </p:nvGrpSpPr>
              <p:grpSpPr>
                <a:xfrm rot="19484728">
                  <a:off x="4446889" y="1537071"/>
                  <a:ext cx="330476" cy="732544"/>
                  <a:chOff x="622300" y="2082800"/>
                  <a:chExt cx="292100" cy="647700"/>
                </a:xfrm>
              </p:grpSpPr>
              <p:cxnSp>
                <p:nvCxnSpPr>
                  <p:cNvPr id="422" name="直線コネクタ 421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3" name="円/楕円 422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01" name="図形グループ 400"/>
                <p:cNvGrpSpPr/>
                <p:nvPr/>
              </p:nvGrpSpPr>
              <p:grpSpPr>
                <a:xfrm rot="17462179">
                  <a:off x="4345289" y="1664071"/>
                  <a:ext cx="330476" cy="732544"/>
                  <a:chOff x="622300" y="2082800"/>
                  <a:chExt cx="292100" cy="647700"/>
                </a:xfrm>
              </p:grpSpPr>
              <p:cxnSp>
                <p:nvCxnSpPr>
                  <p:cNvPr id="420" name="直線コネクタ 419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1" name="円/楕円 420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02" name="図形グループ 401"/>
                <p:cNvGrpSpPr/>
                <p:nvPr/>
              </p:nvGrpSpPr>
              <p:grpSpPr>
                <a:xfrm rot="15593240">
                  <a:off x="4332590" y="1854570"/>
                  <a:ext cx="330476" cy="732544"/>
                  <a:chOff x="622300" y="2082800"/>
                  <a:chExt cx="292100" cy="647700"/>
                </a:xfrm>
              </p:grpSpPr>
              <p:cxnSp>
                <p:nvCxnSpPr>
                  <p:cNvPr id="418" name="直線コネクタ 417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9" name="円/楕円 418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03" name="図形グループ 402"/>
                <p:cNvGrpSpPr/>
                <p:nvPr/>
              </p:nvGrpSpPr>
              <p:grpSpPr>
                <a:xfrm rot="13793218">
                  <a:off x="4430174" y="1992111"/>
                  <a:ext cx="330476" cy="688827"/>
                  <a:chOff x="622300" y="2082800"/>
                  <a:chExt cx="292100" cy="647700"/>
                </a:xfrm>
              </p:grpSpPr>
              <p:cxnSp>
                <p:nvCxnSpPr>
                  <p:cNvPr id="416" name="直線コネクタ 415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7" name="円/楕円 416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04" name="図形グループ 403"/>
                <p:cNvGrpSpPr/>
                <p:nvPr/>
              </p:nvGrpSpPr>
              <p:grpSpPr>
                <a:xfrm rot="10800000">
                  <a:off x="4599290" y="1993899"/>
                  <a:ext cx="330476" cy="707513"/>
                  <a:chOff x="622300" y="2082800"/>
                  <a:chExt cx="292100" cy="647700"/>
                </a:xfrm>
              </p:grpSpPr>
              <p:cxnSp>
                <p:nvCxnSpPr>
                  <p:cNvPr id="414" name="直線コネクタ 413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5" name="円/楕円 414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05" name="図形グループ 404"/>
                <p:cNvGrpSpPr/>
                <p:nvPr/>
              </p:nvGrpSpPr>
              <p:grpSpPr>
                <a:xfrm rot="8362516">
                  <a:off x="4719363" y="1920967"/>
                  <a:ext cx="330476" cy="714810"/>
                  <a:chOff x="622300" y="2082800"/>
                  <a:chExt cx="292100" cy="647700"/>
                </a:xfrm>
              </p:grpSpPr>
              <p:cxnSp>
                <p:nvCxnSpPr>
                  <p:cNvPr id="412" name="直線コネクタ 411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3" name="円/楕円 412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06" name="図形グループ 405"/>
                <p:cNvGrpSpPr/>
                <p:nvPr/>
              </p:nvGrpSpPr>
              <p:grpSpPr>
                <a:xfrm rot="5616706">
                  <a:off x="4808368" y="1776073"/>
                  <a:ext cx="330476" cy="662133"/>
                  <a:chOff x="622300" y="2082800"/>
                  <a:chExt cx="292100" cy="647700"/>
                </a:xfrm>
              </p:grpSpPr>
              <p:cxnSp>
                <p:nvCxnSpPr>
                  <p:cNvPr id="410" name="直線コネクタ 409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1" name="円/楕円 410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07" name="図形グループ 406"/>
                <p:cNvGrpSpPr/>
                <p:nvPr/>
              </p:nvGrpSpPr>
              <p:grpSpPr>
                <a:xfrm rot="2881561">
                  <a:off x="4770268" y="1623673"/>
                  <a:ext cx="330476" cy="662133"/>
                  <a:chOff x="622300" y="2082800"/>
                  <a:chExt cx="292100" cy="647700"/>
                </a:xfrm>
              </p:grpSpPr>
              <p:cxnSp>
                <p:nvCxnSpPr>
                  <p:cNvPr id="408" name="直線コネクタ 407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9" name="円/楕円 408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aseline="-25000"/>
                  </a:p>
                </p:txBody>
              </p:sp>
            </p:grpSp>
          </p:grpSp>
          <p:grpSp>
            <p:nvGrpSpPr>
              <p:cNvPr id="287" name="図形グループ 286"/>
              <p:cNvGrpSpPr/>
              <p:nvPr/>
            </p:nvGrpSpPr>
            <p:grpSpPr>
              <a:xfrm>
                <a:off x="7052556" y="1905000"/>
                <a:ext cx="1173116" cy="1177412"/>
                <a:chOff x="4131556" y="1524000"/>
                <a:chExt cx="1173116" cy="1177412"/>
              </a:xfrm>
            </p:grpSpPr>
            <p:grpSp>
              <p:nvGrpSpPr>
                <p:cNvPr id="372" name="図形グループ 371"/>
                <p:cNvGrpSpPr/>
                <p:nvPr/>
              </p:nvGrpSpPr>
              <p:grpSpPr>
                <a:xfrm>
                  <a:off x="4622800" y="1524000"/>
                  <a:ext cx="316326" cy="765313"/>
                  <a:chOff x="622300" y="2082800"/>
                  <a:chExt cx="292100" cy="647700"/>
                </a:xfrm>
              </p:grpSpPr>
              <p:cxnSp>
                <p:nvCxnSpPr>
                  <p:cNvPr id="397" name="直線コネクタ 396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8" name="円/楕円 397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73" name="図形グループ 372"/>
                <p:cNvGrpSpPr/>
                <p:nvPr/>
              </p:nvGrpSpPr>
              <p:grpSpPr>
                <a:xfrm rot="19484728">
                  <a:off x="4446889" y="1537071"/>
                  <a:ext cx="330476" cy="732544"/>
                  <a:chOff x="622300" y="2082800"/>
                  <a:chExt cx="292100" cy="647700"/>
                </a:xfrm>
              </p:grpSpPr>
              <p:cxnSp>
                <p:nvCxnSpPr>
                  <p:cNvPr id="395" name="直線コネクタ 394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6" name="円/楕円 395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74" name="図形グループ 373"/>
                <p:cNvGrpSpPr/>
                <p:nvPr/>
              </p:nvGrpSpPr>
              <p:grpSpPr>
                <a:xfrm rot="17462179">
                  <a:off x="4345289" y="1664071"/>
                  <a:ext cx="330476" cy="732544"/>
                  <a:chOff x="622300" y="2082800"/>
                  <a:chExt cx="292100" cy="647700"/>
                </a:xfrm>
              </p:grpSpPr>
              <p:cxnSp>
                <p:nvCxnSpPr>
                  <p:cNvPr id="393" name="直線コネクタ 392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4" name="円/楕円 393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75" name="図形グループ 374"/>
                <p:cNvGrpSpPr/>
                <p:nvPr/>
              </p:nvGrpSpPr>
              <p:grpSpPr>
                <a:xfrm rot="15593240">
                  <a:off x="4332590" y="1854570"/>
                  <a:ext cx="330476" cy="732544"/>
                  <a:chOff x="622300" y="2082800"/>
                  <a:chExt cx="292100" cy="647700"/>
                </a:xfrm>
              </p:grpSpPr>
              <p:cxnSp>
                <p:nvCxnSpPr>
                  <p:cNvPr id="391" name="直線コネクタ 390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2" name="円/楕円 391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76" name="図形グループ 375"/>
                <p:cNvGrpSpPr/>
                <p:nvPr/>
              </p:nvGrpSpPr>
              <p:grpSpPr>
                <a:xfrm rot="13793218">
                  <a:off x="4430174" y="1992111"/>
                  <a:ext cx="330476" cy="688827"/>
                  <a:chOff x="622300" y="2082800"/>
                  <a:chExt cx="292100" cy="647700"/>
                </a:xfrm>
              </p:grpSpPr>
              <p:cxnSp>
                <p:nvCxnSpPr>
                  <p:cNvPr id="389" name="直線コネクタ 388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0" name="円/楕円 389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77" name="図形グループ 376"/>
                <p:cNvGrpSpPr/>
                <p:nvPr/>
              </p:nvGrpSpPr>
              <p:grpSpPr>
                <a:xfrm rot="10800000">
                  <a:off x="4599290" y="1993899"/>
                  <a:ext cx="330476" cy="707513"/>
                  <a:chOff x="622300" y="2082800"/>
                  <a:chExt cx="292100" cy="647700"/>
                </a:xfrm>
              </p:grpSpPr>
              <p:cxnSp>
                <p:nvCxnSpPr>
                  <p:cNvPr id="387" name="直線コネクタ 386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8" name="円/楕円 387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78" name="図形グループ 377"/>
                <p:cNvGrpSpPr/>
                <p:nvPr/>
              </p:nvGrpSpPr>
              <p:grpSpPr>
                <a:xfrm rot="8362516">
                  <a:off x="4719363" y="1920967"/>
                  <a:ext cx="330476" cy="714810"/>
                  <a:chOff x="622300" y="2082800"/>
                  <a:chExt cx="292100" cy="647700"/>
                </a:xfrm>
              </p:grpSpPr>
              <p:cxnSp>
                <p:nvCxnSpPr>
                  <p:cNvPr id="385" name="直線コネクタ 384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6" name="円/楕円 385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79" name="図形グループ 378"/>
                <p:cNvGrpSpPr/>
                <p:nvPr/>
              </p:nvGrpSpPr>
              <p:grpSpPr>
                <a:xfrm rot="5616706">
                  <a:off x="4808368" y="1776073"/>
                  <a:ext cx="330476" cy="662133"/>
                  <a:chOff x="622300" y="2082800"/>
                  <a:chExt cx="292100" cy="647700"/>
                </a:xfrm>
              </p:grpSpPr>
              <p:cxnSp>
                <p:nvCxnSpPr>
                  <p:cNvPr id="383" name="直線コネクタ 382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4" name="円/楕円 383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80" name="図形グループ 379"/>
                <p:cNvGrpSpPr/>
                <p:nvPr/>
              </p:nvGrpSpPr>
              <p:grpSpPr>
                <a:xfrm rot="2881561">
                  <a:off x="4770268" y="1623673"/>
                  <a:ext cx="330476" cy="662133"/>
                  <a:chOff x="622300" y="2082800"/>
                  <a:chExt cx="292100" cy="647700"/>
                </a:xfrm>
              </p:grpSpPr>
              <p:cxnSp>
                <p:nvCxnSpPr>
                  <p:cNvPr id="381" name="直線コネクタ 380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2" name="円/楕円 381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aseline="-25000"/>
                  </a:p>
                </p:txBody>
              </p:sp>
            </p:grpSp>
          </p:grpSp>
          <p:grpSp>
            <p:nvGrpSpPr>
              <p:cNvPr id="288" name="図形グループ 287"/>
              <p:cNvGrpSpPr/>
              <p:nvPr/>
            </p:nvGrpSpPr>
            <p:grpSpPr>
              <a:xfrm>
                <a:off x="7204956" y="2057400"/>
                <a:ext cx="1173116" cy="1177412"/>
                <a:chOff x="4131556" y="1524000"/>
                <a:chExt cx="1173116" cy="1177412"/>
              </a:xfrm>
            </p:grpSpPr>
            <p:grpSp>
              <p:nvGrpSpPr>
                <p:cNvPr id="345" name="図形グループ 344"/>
                <p:cNvGrpSpPr/>
                <p:nvPr/>
              </p:nvGrpSpPr>
              <p:grpSpPr>
                <a:xfrm>
                  <a:off x="4622800" y="1524000"/>
                  <a:ext cx="316326" cy="765313"/>
                  <a:chOff x="622300" y="2082800"/>
                  <a:chExt cx="292100" cy="647700"/>
                </a:xfrm>
              </p:grpSpPr>
              <p:cxnSp>
                <p:nvCxnSpPr>
                  <p:cNvPr id="370" name="直線コネクタ 369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1" name="円/楕円 370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46" name="図形グループ 345"/>
                <p:cNvGrpSpPr/>
                <p:nvPr/>
              </p:nvGrpSpPr>
              <p:grpSpPr>
                <a:xfrm rot="19484728">
                  <a:off x="4446889" y="1537071"/>
                  <a:ext cx="330476" cy="732544"/>
                  <a:chOff x="622300" y="2082800"/>
                  <a:chExt cx="292100" cy="647700"/>
                </a:xfrm>
              </p:grpSpPr>
              <p:cxnSp>
                <p:nvCxnSpPr>
                  <p:cNvPr id="368" name="直線コネクタ 367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9" name="円/楕円 368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47" name="図形グループ 346"/>
                <p:cNvGrpSpPr/>
                <p:nvPr/>
              </p:nvGrpSpPr>
              <p:grpSpPr>
                <a:xfrm rot="17462179">
                  <a:off x="4345289" y="1664071"/>
                  <a:ext cx="330476" cy="732544"/>
                  <a:chOff x="622300" y="2082800"/>
                  <a:chExt cx="292100" cy="647700"/>
                </a:xfrm>
              </p:grpSpPr>
              <p:cxnSp>
                <p:nvCxnSpPr>
                  <p:cNvPr id="366" name="直線コネクタ 365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7" name="円/楕円 366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48" name="図形グループ 347"/>
                <p:cNvGrpSpPr/>
                <p:nvPr/>
              </p:nvGrpSpPr>
              <p:grpSpPr>
                <a:xfrm rot="15593240">
                  <a:off x="4332590" y="1854570"/>
                  <a:ext cx="330476" cy="732544"/>
                  <a:chOff x="622300" y="2082800"/>
                  <a:chExt cx="292100" cy="647700"/>
                </a:xfrm>
              </p:grpSpPr>
              <p:cxnSp>
                <p:nvCxnSpPr>
                  <p:cNvPr id="364" name="直線コネクタ 363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5" name="円/楕円 364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49" name="図形グループ 348"/>
                <p:cNvGrpSpPr/>
                <p:nvPr/>
              </p:nvGrpSpPr>
              <p:grpSpPr>
                <a:xfrm rot="13793218">
                  <a:off x="4430174" y="1992111"/>
                  <a:ext cx="330476" cy="688827"/>
                  <a:chOff x="622300" y="2082800"/>
                  <a:chExt cx="292100" cy="647700"/>
                </a:xfrm>
              </p:grpSpPr>
              <p:cxnSp>
                <p:nvCxnSpPr>
                  <p:cNvPr id="362" name="直線コネクタ 361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3" name="円/楕円 362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50" name="図形グループ 349"/>
                <p:cNvGrpSpPr/>
                <p:nvPr/>
              </p:nvGrpSpPr>
              <p:grpSpPr>
                <a:xfrm rot="10800000">
                  <a:off x="4599290" y="1993899"/>
                  <a:ext cx="330476" cy="707513"/>
                  <a:chOff x="622300" y="2082800"/>
                  <a:chExt cx="292100" cy="647700"/>
                </a:xfrm>
              </p:grpSpPr>
              <p:cxnSp>
                <p:nvCxnSpPr>
                  <p:cNvPr id="360" name="直線コネクタ 359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1" name="円/楕円 360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51" name="図形グループ 350"/>
                <p:cNvGrpSpPr/>
                <p:nvPr/>
              </p:nvGrpSpPr>
              <p:grpSpPr>
                <a:xfrm rot="8362516">
                  <a:off x="4719363" y="1920967"/>
                  <a:ext cx="330476" cy="714810"/>
                  <a:chOff x="622300" y="2082800"/>
                  <a:chExt cx="292100" cy="647700"/>
                </a:xfrm>
              </p:grpSpPr>
              <p:cxnSp>
                <p:nvCxnSpPr>
                  <p:cNvPr id="358" name="直線コネクタ 357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9" name="円/楕円 358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52" name="図形グループ 351"/>
                <p:cNvGrpSpPr/>
                <p:nvPr/>
              </p:nvGrpSpPr>
              <p:grpSpPr>
                <a:xfrm rot="5616706">
                  <a:off x="4808368" y="1776073"/>
                  <a:ext cx="330476" cy="662133"/>
                  <a:chOff x="622300" y="2082800"/>
                  <a:chExt cx="292100" cy="647700"/>
                </a:xfrm>
              </p:grpSpPr>
              <p:cxnSp>
                <p:nvCxnSpPr>
                  <p:cNvPr id="356" name="直線コネクタ 355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7" name="円/楕円 356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53" name="図形グループ 352"/>
                <p:cNvGrpSpPr/>
                <p:nvPr/>
              </p:nvGrpSpPr>
              <p:grpSpPr>
                <a:xfrm rot="2881561">
                  <a:off x="4770268" y="1623673"/>
                  <a:ext cx="330476" cy="662133"/>
                  <a:chOff x="622300" y="2082800"/>
                  <a:chExt cx="292100" cy="647700"/>
                </a:xfrm>
              </p:grpSpPr>
              <p:cxnSp>
                <p:nvCxnSpPr>
                  <p:cNvPr id="354" name="直線コネクタ 353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5" name="円/楕円 354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aseline="-25000"/>
                  </a:p>
                </p:txBody>
              </p:sp>
            </p:grpSp>
          </p:grpSp>
          <p:grpSp>
            <p:nvGrpSpPr>
              <p:cNvPr id="289" name="図形グループ 288"/>
              <p:cNvGrpSpPr/>
              <p:nvPr/>
            </p:nvGrpSpPr>
            <p:grpSpPr>
              <a:xfrm>
                <a:off x="7357356" y="2209800"/>
                <a:ext cx="1173116" cy="1177412"/>
                <a:chOff x="4131556" y="1524000"/>
                <a:chExt cx="1173116" cy="1177412"/>
              </a:xfrm>
            </p:grpSpPr>
            <p:grpSp>
              <p:nvGrpSpPr>
                <p:cNvPr id="318" name="図形グループ 317"/>
                <p:cNvGrpSpPr/>
                <p:nvPr/>
              </p:nvGrpSpPr>
              <p:grpSpPr>
                <a:xfrm>
                  <a:off x="4622800" y="1524000"/>
                  <a:ext cx="316326" cy="765313"/>
                  <a:chOff x="622300" y="2082800"/>
                  <a:chExt cx="292100" cy="647700"/>
                </a:xfrm>
              </p:grpSpPr>
              <p:cxnSp>
                <p:nvCxnSpPr>
                  <p:cNvPr id="343" name="直線コネクタ 342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4" name="円/楕円 343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19" name="図形グループ 318"/>
                <p:cNvGrpSpPr/>
                <p:nvPr/>
              </p:nvGrpSpPr>
              <p:grpSpPr>
                <a:xfrm rot="19484728">
                  <a:off x="4446889" y="1537071"/>
                  <a:ext cx="330476" cy="732544"/>
                  <a:chOff x="622300" y="2082800"/>
                  <a:chExt cx="292100" cy="647700"/>
                </a:xfrm>
              </p:grpSpPr>
              <p:cxnSp>
                <p:nvCxnSpPr>
                  <p:cNvPr id="341" name="直線コネクタ 340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2" name="円/楕円 341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20" name="図形グループ 319"/>
                <p:cNvGrpSpPr/>
                <p:nvPr/>
              </p:nvGrpSpPr>
              <p:grpSpPr>
                <a:xfrm rot="17462179">
                  <a:off x="4345289" y="1664071"/>
                  <a:ext cx="330476" cy="732544"/>
                  <a:chOff x="622300" y="2082800"/>
                  <a:chExt cx="292100" cy="647700"/>
                </a:xfrm>
              </p:grpSpPr>
              <p:cxnSp>
                <p:nvCxnSpPr>
                  <p:cNvPr id="339" name="直線コネクタ 338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0" name="円/楕円 339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21" name="図形グループ 320"/>
                <p:cNvGrpSpPr/>
                <p:nvPr/>
              </p:nvGrpSpPr>
              <p:grpSpPr>
                <a:xfrm rot="15593240">
                  <a:off x="4332590" y="1854570"/>
                  <a:ext cx="330476" cy="732544"/>
                  <a:chOff x="622300" y="2082800"/>
                  <a:chExt cx="292100" cy="647700"/>
                </a:xfrm>
              </p:grpSpPr>
              <p:cxnSp>
                <p:nvCxnSpPr>
                  <p:cNvPr id="337" name="直線コネクタ 336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8" name="円/楕円 337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22" name="図形グループ 321"/>
                <p:cNvGrpSpPr/>
                <p:nvPr/>
              </p:nvGrpSpPr>
              <p:grpSpPr>
                <a:xfrm rot="13793218">
                  <a:off x="4430174" y="1992111"/>
                  <a:ext cx="330476" cy="688827"/>
                  <a:chOff x="622300" y="2082800"/>
                  <a:chExt cx="292100" cy="647700"/>
                </a:xfrm>
              </p:grpSpPr>
              <p:cxnSp>
                <p:nvCxnSpPr>
                  <p:cNvPr id="335" name="直線コネクタ 334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6" name="円/楕円 335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23" name="図形グループ 322"/>
                <p:cNvGrpSpPr/>
                <p:nvPr/>
              </p:nvGrpSpPr>
              <p:grpSpPr>
                <a:xfrm rot="10800000">
                  <a:off x="4599290" y="1993899"/>
                  <a:ext cx="330476" cy="707513"/>
                  <a:chOff x="622300" y="2082800"/>
                  <a:chExt cx="292100" cy="647700"/>
                </a:xfrm>
              </p:grpSpPr>
              <p:cxnSp>
                <p:nvCxnSpPr>
                  <p:cNvPr id="333" name="直線コネクタ 332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4" name="円/楕円 333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24" name="図形グループ 323"/>
                <p:cNvGrpSpPr/>
                <p:nvPr/>
              </p:nvGrpSpPr>
              <p:grpSpPr>
                <a:xfrm rot="8362516">
                  <a:off x="4719363" y="1920967"/>
                  <a:ext cx="330476" cy="714810"/>
                  <a:chOff x="622300" y="2082800"/>
                  <a:chExt cx="292100" cy="647700"/>
                </a:xfrm>
              </p:grpSpPr>
              <p:cxnSp>
                <p:nvCxnSpPr>
                  <p:cNvPr id="331" name="直線コネクタ 330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2" name="円/楕円 331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25" name="図形グループ 324"/>
                <p:cNvGrpSpPr/>
                <p:nvPr/>
              </p:nvGrpSpPr>
              <p:grpSpPr>
                <a:xfrm rot="5616706">
                  <a:off x="4808368" y="1776073"/>
                  <a:ext cx="330476" cy="662133"/>
                  <a:chOff x="622300" y="2082800"/>
                  <a:chExt cx="292100" cy="647700"/>
                </a:xfrm>
              </p:grpSpPr>
              <p:cxnSp>
                <p:nvCxnSpPr>
                  <p:cNvPr id="329" name="直線コネクタ 328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0" name="円/楕円 329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26" name="図形グループ 325"/>
                <p:cNvGrpSpPr/>
                <p:nvPr/>
              </p:nvGrpSpPr>
              <p:grpSpPr>
                <a:xfrm rot="2881561">
                  <a:off x="4770268" y="1623673"/>
                  <a:ext cx="330476" cy="662133"/>
                  <a:chOff x="622300" y="2082800"/>
                  <a:chExt cx="292100" cy="647700"/>
                </a:xfrm>
              </p:grpSpPr>
              <p:cxnSp>
                <p:nvCxnSpPr>
                  <p:cNvPr id="327" name="直線コネクタ 326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8" name="円/楕円 327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aseline="-25000"/>
                  </a:p>
                </p:txBody>
              </p:sp>
            </p:grpSp>
          </p:grpSp>
          <p:grpSp>
            <p:nvGrpSpPr>
              <p:cNvPr id="290" name="図形グループ 289"/>
              <p:cNvGrpSpPr/>
              <p:nvPr/>
            </p:nvGrpSpPr>
            <p:grpSpPr>
              <a:xfrm>
                <a:off x="7509756" y="2362200"/>
                <a:ext cx="1173116" cy="1177412"/>
                <a:chOff x="4131556" y="1524000"/>
                <a:chExt cx="1173116" cy="1177412"/>
              </a:xfrm>
            </p:grpSpPr>
            <p:grpSp>
              <p:nvGrpSpPr>
                <p:cNvPr id="291" name="図形グループ 290"/>
                <p:cNvGrpSpPr/>
                <p:nvPr/>
              </p:nvGrpSpPr>
              <p:grpSpPr>
                <a:xfrm>
                  <a:off x="4622800" y="1524000"/>
                  <a:ext cx="316326" cy="765313"/>
                  <a:chOff x="622300" y="2082800"/>
                  <a:chExt cx="292100" cy="647700"/>
                </a:xfrm>
              </p:grpSpPr>
              <p:cxnSp>
                <p:nvCxnSpPr>
                  <p:cNvPr id="316" name="直線コネクタ 315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7" name="円/楕円 316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92" name="図形グループ 291"/>
                <p:cNvGrpSpPr/>
                <p:nvPr/>
              </p:nvGrpSpPr>
              <p:grpSpPr>
                <a:xfrm rot="19484728">
                  <a:off x="4446889" y="1537071"/>
                  <a:ext cx="330476" cy="732544"/>
                  <a:chOff x="622300" y="2082800"/>
                  <a:chExt cx="292100" cy="647700"/>
                </a:xfrm>
              </p:grpSpPr>
              <p:cxnSp>
                <p:nvCxnSpPr>
                  <p:cNvPr id="314" name="直線コネクタ 313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5" name="円/楕円 314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93" name="図形グループ 292"/>
                <p:cNvGrpSpPr/>
                <p:nvPr/>
              </p:nvGrpSpPr>
              <p:grpSpPr>
                <a:xfrm rot="17462179">
                  <a:off x="4345289" y="1664071"/>
                  <a:ext cx="330476" cy="732544"/>
                  <a:chOff x="622300" y="2082800"/>
                  <a:chExt cx="292100" cy="647700"/>
                </a:xfrm>
              </p:grpSpPr>
              <p:cxnSp>
                <p:nvCxnSpPr>
                  <p:cNvPr id="312" name="直線コネクタ 311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3" name="円/楕円 312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94" name="図形グループ 293"/>
                <p:cNvGrpSpPr/>
                <p:nvPr/>
              </p:nvGrpSpPr>
              <p:grpSpPr>
                <a:xfrm rot="15593240">
                  <a:off x="4332590" y="1854570"/>
                  <a:ext cx="330476" cy="732544"/>
                  <a:chOff x="622300" y="2082800"/>
                  <a:chExt cx="292100" cy="647700"/>
                </a:xfrm>
              </p:grpSpPr>
              <p:cxnSp>
                <p:nvCxnSpPr>
                  <p:cNvPr id="310" name="直線コネクタ 309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1" name="円/楕円 310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95" name="図形グループ 294"/>
                <p:cNvGrpSpPr/>
                <p:nvPr/>
              </p:nvGrpSpPr>
              <p:grpSpPr>
                <a:xfrm rot="13793218">
                  <a:off x="4430174" y="1992111"/>
                  <a:ext cx="330476" cy="688827"/>
                  <a:chOff x="622300" y="2082800"/>
                  <a:chExt cx="292100" cy="647700"/>
                </a:xfrm>
              </p:grpSpPr>
              <p:cxnSp>
                <p:nvCxnSpPr>
                  <p:cNvPr id="308" name="直線コネクタ 307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9" name="円/楕円 308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96" name="図形グループ 295"/>
                <p:cNvGrpSpPr/>
                <p:nvPr/>
              </p:nvGrpSpPr>
              <p:grpSpPr>
                <a:xfrm rot="10800000">
                  <a:off x="4599290" y="1993899"/>
                  <a:ext cx="330476" cy="707513"/>
                  <a:chOff x="622300" y="2082800"/>
                  <a:chExt cx="292100" cy="647700"/>
                </a:xfrm>
              </p:grpSpPr>
              <p:cxnSp>
                <p:nvCxnSpPr>
                  <p:cNvPr id="306" name="直線コネクタ 305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7" name="円/楕円 306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97" name="図形グループ 296"/>
                <p:cNvGrpSpPr/>
                <p:nvPr/>
              </p:nvGrpSpPr>
              <p:grpSpPr>
                <a:xfrm rot="8362516">
                  <a:off x="4719363" y="1920967"/>
                  <a:ext cx="330476" cy="714810"/>
                  <a:chOff x="622300" y="2082800"/>
                  <a:chExt cx="292100" cy="647700"/>
                </a:xfrm>
              </p:grpSpPr>
              <p:cxnSp>
                <p:nvCxnSpPr>
                  <p:cNvPr id="304" name="直線コネクタ 303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5" name="円/楕円 304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98" name="図形グループ 297"/>
                <p:cNvGrpSpPr/>
                <p:nvPr/>
              </p:nvGrpSpPr>
              <p:grpSpPr>
                <a:xfrm rot="5616706">
                  <a:off x="4808368" y="1776073"/>
                  <a:ext cx="330476" cy="662133"/>
                  <a:chOff x="622300" y="2082800"/>
                  <a:chExt cx="292100" cy="647700"/>
                </a:xfrm>
              </p:grpSpPr>
              <p:cxnSp>
                <p:nvCxnSpPr>
                  <p:cNvPr id="302" name="直線コネクタ 301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3" name="円/楕円 302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99" name="図形グループ 298"/>
                <p:cNvGrpSpPr/>
                <p:nvPr/>
              </p:nvGrpSpPr>
              <p:grpSpPr>
                <a:xfrm rot="2881561">
                  <a:off x="4770268" y="1623673"/>
                  <a:ext cx="330476" cy="662133"/>
                  <a:chOff x="622300" y="2082800"/>
                  <a:chExt cx="292100" cy="647700"/>
                </a:xfrm>
              </p:grpSpPr>
              <p:cxnSp>
                <p:nvCxnSpPr>
                  <p:cNvPr id="300" name="直線コネクタ 299"/>
                  <p:cNvCxnSpPr/>
                  <p:nvPr/>
                </p:nvCxnSpPr>
                <p:spPr>
                  <a:xfrm>
                    <a:off x="762000" y="2298700"/>
                    <a:ext cx="0" cy="431800"/>
                  </a:xfrm>
                  <a:prstGeom prst="line">
                    <a:avLst/>
                  </a:prstGeom>
                  <a:ln w="76200">
                    <a:solidFill>
                      <a:srgbClr val="2AEC1E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1" name="円/楕円 300"/>
                  <p:cNvSpPr/>
                  <p:nvPr/>
                </p:nvSpPr>
                <p:spPr>
                  <a:xfrm>
                    <a:off x="622300" y="2082800"/>
                    <a:ext cx="292100" cy="292100"/>
                  </a:xfrm>
                  <a:prstGeom prst="ellipse">
                    <a:avLst/>
                  </a:prstGeom>
                  <a:solidFill>
                    <a:srgbClr val="FD970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aseline="-25000"/>
                  </a:p>
                </p:txBody>
              </p:sp>
            </p:grpSp>
          </p:grpSp>
        </p:grpSp>
        <p:cxnSp>
          <p:nvCxnSpPr>
            <p:cNvPr id="282" name="直線矢印コネクタ 281"/>
            <p:cNvCxnSpPr/>
            <p:nvPr/>
          </p:nvCxnSpPr>
          <p:spPr>
            <a:xfrm>
              <a:off x="2032000" y="2533723"/>
              <a:ext cx="1316676" cy="0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テキスト ボックス 282"/>
            <p:cNvSpPr txBox="1"/>
            <p:nvPr/>
          </p:nvSpPr>
          <p:spPr>
            <a:xfrm>
              <a:off x="4680591" y="2098126"/>
              <a:ext cx="1282155" cy="328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Calibri"/>
                  <a:cs typeface="Calibri"/>
                </a:rPr>
                <a:t>Interactions</a:t>
              </a:r>
              <a:endParaRPr kumimoji="1" lang="ja-JP" altLang="en-US" sz="2000" dirty="0">
                <a:latin typeface="Calibri"/>
                <a:cs typeface="Calibri"/>
              </a:endParaRPr>
            </a:p>
          </p:txBody>
        </p:sp>
        <p:cxnSp>
          <p:nvCxnSpPr>
            <p:cNvPr id="284" name="直線矢印コネクタ 283"/>
            <p:cNvCxnSpPr/>
            <p:nvPr/>
          </p:nvCxnSpPr>
          <p:spPr>
            <a:xfrm>
              <a:off x="4680591" y="2547790"/>
              <a:ext cx="1316676" cy="0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図 1" descr="Screen Shot 2019-02-08 at 10.23.09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5314" y="624628"/>
            <a:ext cx="5250365" cy="2245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図形グループ 15"/>
          <p:cNvGrpSpPr/>
          <p:nvPr/>
        </p:nvGrpSpPr>
        <p:grpSpPr>
          <a:xfrm>
            <a:off x="447492" y="609602"/>
            <a:ext cx="3511822" cy="3965537"/>
            <a:chOff x="168092" y="888999"/>
            <a:chExt cx="3085520" cy="3211181"/>
          </a:xfrm>
        </p:grpSpPr>
        <p:grpSp>
          <p:nvGrpSpPr>
            <p:cNvPr id="13" name="図形グループ 12"/>
            <p:cNvGrpSpPr/>
            <p:nvPr/>
          </p:nvGrpSpPr>
          <p:grpSpPr>
            <a:xfrm>
              <a:off x="168092" y="888999"/>
              <a:ext cx="2614570" cy="3211181"/>
              <a:chOff x="168092" y="888999"/>
              <a:chExt cx="2614570" cy="3211181"/>
            </a:xfrm>
          </p:grpSpPr>
          <p:pic>
            <p:nvPicPr>
              <p:cNvPr id="4" name="図 3" descr="DNA_hydrogen_bonds-2.jpg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8092" y="888999"/>
                <a:ext cx="2614570" cy="321118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" name="図 5" descr="Screen Shot 2019-02-08 at 10.35.59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79675" y="1924243"/>
                <a:ext cx="679594" cy="24938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3" name="図 262" descr="Screen Shot 2019-02-08 at 10.35.59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4592" y="2006599"/>
                <a:ext cx="679594" cy="26246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4" name="図 263" descr="Screen Shot 2019-02-08 at 10.35.59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6700" y="3456719"/>
                <a:ext cx="806796" cy="3617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5" name="図 264" descr="Screen Shot 2019-02-08 at 10.35.59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48875" y="3852335"/>
                <a:ext cx="679594" cy="1801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6" name="図 265" descr="Screen Shot 2019-02-08 at 10.35.59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03068" y="3638354"/>
                <a:ext cx="679594" cy="18011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68" name="テキスト ボックス 267"/>
            <p:cNvSpPr txBox="1"/>
            <p:nvPr/>
          </p:nvSpPr>
          <p:spPr>
            <a:xfrm>
              <a:off x="1554322" y="3707370"/>
              <a:ext cx="1699290" cy="32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0000FF"/>
                  </a:solidFill>
                  <a:latin typeface="Calibri"/>
                  <a:cs typeface="Calibri"/>
                </a:rPr>
                <a:t>Hydrogen bonds</a:t>
              </a:r>
              <a:endParaRPr kumimoji="1" lang="ja-JP" altLang="en-US" sz="2000" b="1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0" name="図形グループ 19"/>
          <p:cNvGrpSpPr/>
          <p:nvPr/>
        </p:nvGrpSpPr>
        <p:grpSpPr>
          <a:xfrm>
            <a:off x="4637090" y="2679701"/>
            <a:ext cx="3947437" cy="2213663"/>
            <a:chOff x="3371328" y="2565340"/>
            <a:chExt cx="4276212" cy="2433203"/>
          </a:xfrm>
        </p:grpSpPr>
        <p:grpSp>
          <p:nvGrpSpPr>
            <p:cNvPr id="18" name="図形グループ 17"/>
            <p:cNvGrpSpPr/>
            <p:nvPr/>
          </p:nvGrpSpPr>
          <p:grpSpPr>
            <a:xfrm>
              <a:off x="3371328" y="2565340"/>
              <a:ext cx="4276212" cy="2194879"/>
              <a:chOff x="3371328" y="2565340"/>
              <a:chExt cx="4276212" cy="2194879"/>
            </a:xfrm>
          </p:grpSpPr>
          <p:pic>
            <p:nvPicPr>
              <p:cNvPr id="17" name="図 16" descr="Screen Shot 2019-02-08 at 10.22.42.png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71328" y="2565340"/>
                <a:ext cx="4276212" cy="219487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2" name="図 271" descr="Screen Shot 2019-02-08 at 10.35.59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48908" y="3638354"/>
                <a:ext cx="1312191" cy="25160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73" name="テキスト ボックス 272"/>
            <p:cNvSpPr txBox="1"/>
            <p:nvPr/>
          </p:nvSpPr>
          <p:spPr>
            <a:xfrm>
              <a:off x="4624666" y="4558752"/>
              <a:ext cx="2634965" cy="439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6600"/>
                  </a:solidFill>
                  <a:latin typeface="Calibri"/>
                  <a:cs typeface="Calibri"/>
                </a:rPr>
                <a:t>Van der Waals forces</a:t>
              </a:r>
              <a:endParaRPr kumimoji="1" lang="ja-JP" altLang="en-US" sz="2000" b="1" dirty="0">
                <a:solidFill>
                  <a:srgbClr val="FF660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27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4646" y="152520"/>
            <a:ext cx="35455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b="1" dirty="0" smtClean="0">
                <a:latin typeface="Calibri"/>
                <a:cs typeface="Calibri"/>
              </a:rPr>
              <a:t>What</a:t>
            </a:r>
            <a:r>
              <a:rPr lang="ja-JP" altLang="en-US" sz="3000" b="1" dirty="0" smtClean="0">
                <a:latin typeface="Calibri"/>
                <a:cs typeface="Calibri"/>
              </a:rPr>
              <a:t> </a:t>
            </a:r>
            <a:r>
              <a:rPr lang="en-US" altLang="ja-JP" sz="3000" b="1" dirty="0" smtClean="0">
                <a:latin typeface="Calibri"/>
                <a:cs typeface="Calibri"/>
              </a:rPr>
              <a:t>do</a:t>
            </a:r>
            <a:r>
              <a:rPr lang="ja-JP" altLang="en-US" sz="3000" b="1" dirty="0" smtClean="0">
                <a:latin typeface="Calibri"/>
                <a:cs typeface="Calibri"/>
              </a:rPr>
              <a:t> </a:t>
            </a:r>
            <a:r>
              <a:rPr lang="en-US" altLang="ja-JP" sz="3000" b="1" dirty="0" smtClean="0">
                <a:latin typeface="Calibri"/>
                <a:cs typeface="Calibri"/>
              </a:rPr>
              <a:t>we</a:t>
            </a:r>
            <a:r>
              <a:rPr lang="ja-JP" altLang="en-US" sz="3000" b="1" dirty="0" smtClean="0">
                <a:latin typeface="Calibri"/>
                <a:cs typeface="Calibri"/>
              </a:rPr>
              <a:t> </a:t>
            </a:r>
            <a:r>
              <a:rPr lang="en-US" altLang="ja-JP" sz="3000" b="1" dirty="0" smtClean="0">
                <a:latin typeface="Calibri"/>
                <a:cs typeface="Calibri"/>
              </a:rPr>
              <a:t>aim</a:t>
            </a:r>
            <a:r>
              <a:rPr lang="ja-JP" altLang="en-US" sz="3000" b="1" dirty="0" smtClean="0">
                <a:latin typeface="Calibri"/>
                <a:cs typeface="Calibri"/>
              </a:rPr>
              <a:t> </a:t>
            </a:r>
            <a:r>
              <a:rPr lang="en-US" altLang="ja-JP" sz="3000" b="1" dirty="0" smtClean="0">
                <a:latin typeface="Calibri"/>
                <a:cs typeface="Calibri"/>
              </a:rPr>
              <a:t>for?</a:t>
            </a:r>
            <a:endParaRPr kumimoji="1" lang="ja-JP" altLang="en-US" sz="3000" b="1" dirty="0">
              <a:latin typeface="Calibri"/>
              <a:cs typeface="Calibri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2180" y="2542057"/>
            <a:ext cx="73148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kumimoji="1" lang="en-US" altLang="ja-JP" sz="3000" dirty="0" smtClean="0">
                <a:latin typeface="Calibri"/>
                <a:cs typeface="Calibri"/>
              </a:rPr>
              <a:t> To create </a:t>
            </a:r>
            <a:r>
              <a:rPr lang="en-US" altLang="ja-JP" sz="3000" dirty="0" smtClean="0">
                <a:latin typeface="Calibri"/>
                <a:cs typeface="Calibri"/>
              </a:rPr>
              <a:t>unprecedented super structures </a:t>
            </a:r>
          </a:p>
          <a:p>
            <a:r>
              <a:rPr kumimoji="1" lang="en-US" altLang="ja-JP" sz="3000" dirty="0">
                <a:latin typeface="Calibri"/>
                <a:cs typeface="Calibri"/>
              </a:rPr>
              <a:t> </a:t>
            </a:r>
            <a:r>
              <a:rPr kumimoji="1" lang="en-US" altLang="ja-JP" sz="3000" dirty="0" smtClean="0">
                <a:latin typeface="Calibri"/>
                <a:cs typeface="Calibri"/>
              </a:rPr>
              <a:t>     (next-generation materials)</a:t>
            </a:r>
            <a:endParaRPr kumimoji="1" lang="ja-JP" altLang="en-US" sz="3000" dirty="0">
              <a:latin typeface="Calibri"/>
              <a:cs typeface="Calibri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2178" y="4329796"/>
            <a:ext cx="69813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kumimoji="1" lang="en-US" altLang="ja-JP" sz="3000" dirty="0" smtClean="0">
                <a:latin typeface="Calibri"/>
                <a:cs typeface="Calibri"/>
              </a:rPr>
              <a:t> To understand biological systems better</a:t>
            </a:r>
          </a:p>
          <a:p>
            <a:r>
              <a:rPr lang="ja-JP" altLang="en-US" sz="3000" dirty="0" smtClean="0">
                <a:latin typeface="Calibri"/>
                <a:cs typeface="Calibri"/>
              </a:rPr>
              <a:t>   </a:t>
            </a:r>
            <a:r>
              <a:rPr lang="en-US" altLang="ja-JP" sz="3000" dirty="0" smtClean="0">
                <a:latin typeface="Calibri"/>
                <a:cs typeface="Calibri"/>
              </a:rPr>
              <a:t> (biomimetic materials)</a:t>
            </a:r>
            <a:r>
              <a:rPr kumimoji="1" lang="en-US" altLang="ja-JP" sz="3000" dirty="0" smtClean="0">
                <a:latin typeface="Calibri"/>
                <a:cs typeface="Calibri"/>
              </a:rPr>
              <a:t> </a:t>
            </a:r>
            <a:endParaRPr kumimoji="1" lang="ja-JP" altLang="en-US" sz="3000" dirty="0">
              <a:latin typeface="Calibri"/>
              <a:cs typeface="Calibri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2178" y="1101915"/>
            <a:ext cx="56477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kumimoji="1" lang="en-US" altLang="ja-JP" sz="3000" dirty="0" smtClean="0">
                <a:latin typeface="Calibri"/>
                <a:cs typeface="Calibri"/>
              </a:rPr>
              <a:t> To</a:t>
            </a:r>
            <a:r>
              <a:rPr kumimoji="1" lang="ja-JP" altLang="en-US" sz="3000" dirty="0" smtClean="0">
                <a:latin typeface="Calibri"/>
                <a:cs typeface="Calibri"/>
              </a:rPr>
              <a:t> </a:t>
            </a:r>
            <a:r>
              <a:rPr kumimoji="1" lang="en-US" altLang="ja-JP" sz="3000" dirty="0" smtClean="0">
                <a:latin typeface="Calibri"/>
                <a:cs typeface="Calibri"/>
              </a:rPr>
              <a:t>control molecular behaviour  </a:t>
            </a:r>
            <a:endParaRPr lang="en-US" altLang="ja-JP" sz="3000" dirty="0" smtClean="0">
              <a:latin typeface="Calibri"/>
              <a:cs typeface="Calibri"/>
            </a:endParaRPr>
          </a:p>
          <a:p>
            <a:endParaRPr kumimoji="1" lang="ja-JP" altLang="en-US" sz="3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075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4646" y="152520"/>
            <a:ext cx="65494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dirty="0" smtClean="0">
                <a:latin typeface="Calibri"/>
                <a:cs typeface="Calibri"/>
              </a:rPr>
              <a:t>What knowledge and skills are required? </a:t>
            </a:r>
            <a:endParaRPr kumimoji="1" lang="ja-JP" altLang="en-US" sz="3000" dirty="0">
              <a:latin typeface="Calibri"/>
              <a:cs typeface="Calibri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5360" y="1078607"/>
            <a:ext cx="2884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Calibri"/>
                <a:cs typeface="Calibri"/>
              </a:rPr>
              <a:t>Organic chemistry</a:t>
            </a:r>
            <a:endParaRPr kumimoji="1" lang="ja-JP" altLang="en-US" sz="2800" b="1" dirty="0">
              <a:latin typeface="Calibri"/>
              <a:cs typeface="Calibri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2603" y="2732564"/>
            <a:ext cx="2936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Calibri"/>
                <a:cs typeface="Calibri"/>
              </a:rPr>
              <a:t>Physical chemistry</a:t>
            </a:r>
            <a:endParaRPr kumimoji="1" lang="ja-JP" altLang="en-US" sz="2800" b="1" dirty="0">
              <a:latin typeface="Calibri"/>
              <a:cs typeface="Calibri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0665" y="1827355"/>
            <a:ext cx="5371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alibri"/>
                <a:cs typeface="Calibri"/>
              </a:rPr>
              <a:t>To </a:t>
            </a:r>
            <a:r>
              <a:rPr lang="en-US" altLang="ja-JP" sz="2800" dirty="0">
                <a:latin typeface="Calibri"/>
                <a:cs typeface="Calibri"/>
              </a:rPr>
              <a:t>d</a:t>
            </a:r>
            <a:r>
              <a:rPr kumimoji="1" lang="en-US" altLang="ja-JP" sz="2800" dirty="0" smtClean="0">
                <a:latin typeface="Calibri"/>
                <a:cs typeface="Calibri"/>
              </a:rPr>
              <a:t>esign and synthesise molecules</a:t>
            </a:r>
            <a:endParaRPr kumimoji="1" lang="ja-JP" altLang="en-US" sz="2800" dirty="0">
              <a:latin typeface="Calibri"/>
              <a:cs typeface="Calibri"/>
            </a:endParaRPr>
          </a:p>
        </p:txBody>
      </p:sp>
      <p:grpSp>
        <p:nvGrpSpPr>
          <p:cNvPr id="9" name="図形グループ 8"/>
          <p:cNvGrpSpPr/>
          <p:nvPr/>
        </p:nvGrpSpPr>
        <p:grpSpPr>
          <a:xfrm>
            <a:off x="3486138" y="867677"/>
            <a:ext cx="3987923" cy="979424"/>
            <a:chOff x="3981692" y="1004817"/>
            <a:chExt cx="4255208" cy="1076034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7115"/>
            <a:stretch/>
          </p:blipFill>
          <p:spPr>
            <a:xfrm>
              <a:off x="3981692" y="1004817"/>
              <a:ext cx="4255208" cy="1076034"/>
            </a:xfrm>
            <a:prstGeom prst="rect">
              <a:avLst/>
            </a:prstGeom>
          </p:spPr>
        </p:pic>
        <p:pic>
          <p:nvPicPr>
            <p:cNvPr id="8" name="図 7" descr="Screen Shot 2019-01-30 at 21.43.28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9018" y="1733424"/>
              <a:ext cx="612569" cy="347427"/>
            </a:xfrm>
            <a:prstGeom prst="rect">
              <a:avLst/>
            </a:prstGeom>
          </p:spPr>
        </p:pic>
      </p:grpSp>
      <p:pic>
        <p:nvPicPr>
          <p:cNvPr id="10" name="図 9" descr="mos-banner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465" y="1827357"/>
            <a:ext cx="2129513" cy="154389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85831" y="4343397"/>
            <a:ext cx="213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Calibri"/>
                <a:cs typeface="Calibri"/>
              </a:rPr>
              <a:t>Biochemistry </a:t>
            </a:r>
            <a:endParaRPr kumimoji="1" lang="ja-JP" altLang="en-US" sz="2800" b="1" dirty="0">
              <a:latin typeface="Calibri"/>
              <a:cs typeface="Calibri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2525" y="4868706"/>
            <a:ext cx="555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alibri"/>
                <a:cs typeface="Calibri"/>
              </a:rPr>
              <a:t>To get inspiration from biomolecules</a:t>
            </a:r>
            <a:endParaRPr kumimoji="1" lang="ja-JP" altLang="en-US" sz="2800" dirty="0">
              <a:latin typeface="Calibri"/>
              <a:cs typeface="Calibri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0664" y="3374852"/>
            <a:ext cx="7147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alibri"/>
                <a:cs typeface="Calibri"/>
              </a:rPr>
              <a:t>To study the properties of chemical compounds  </a:t>
            </a:r>
            <a:endParaRPr kumimoji="1" lang="ja-JP" altLang="en-US" sz="2800" dirty="0">
              <a:latin typeface="Calibri"/>
              <a:cs typeface="Calibri"/>
            </a:endParaRPr>
          </a:p>
        </p:txBody>
      </p:sp>
      <p:grpSp>
        <p:nvGrpSpPr>
          <p:cNvPr id="25" name="図形グループ 24"/>
          <p:cNvGrpSpPr/>
          <p:nvPr/>
        </p:nvGrpSpPr>
        <p:grpSpPr>
          <a:xfrm>
            <a:off x="5862795" y="3796510"/>
            <a:ext cx="3233310" cy="2904704"/>
            <a:chOff x="4519639" y="3819780"/>
            <a:chExt cx="3233310" cy="2904704"/>
          </a:xfrm>
        </p:grpSpPr>
        <p:grpSp>
          <p:nvGrpSpPr>
            <p:cNvPr id="15" name="図形グループ 14"/>
            <p:cNvGrpSpPr/>
            <p:nvPr/>
          </p:nvGrpSpPr>
          <p:grpSpPr>
            <a:xfrm>
              <a:off x="4519639" y="3819780"/>
              <a:ext cx="3103369" cy="2904704"/>
              <a:chOff x="3902572" y="1250008"/>
              <a:chExt cx="4368171" cy="4484690"/>
            </a:xfrm>
          </p:grpSpPr>
          <p:pic>
            <p:nvPicPr>
              <p:cNvPr id="17" name="図 16" descr="UVプロット VIAL VS FLOW.png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03388" y="1250008"/>
                <a:ext cx="3667355" cy="3967781"/>
              </a:xfrm>
              <a:prstGeom prst="rect">
                <a:avLst/>
              </a:prstGeom>
            </p:spPr>
          </p:pic>
          <p:sp>
            <p:nvSpPr>
              <p:cNvPr id="18" name="テキスト ボックス 17"/>
              <p:cNvSpPr txBox="1"/>
              <p:nvPr/>
            </p:nvSpPr>
            <p:spPr>
              <a:xfrm rot="16200000">
                <a:off x="3688262" y="3056508"/>
                <a:ext cx="948475" cy="519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atin typeface="Times New Roman"/>
                    <a:ea typeface="Adobe Gothic Std B" panose="020B0800000000000000" pitchFamily="34" charset="-128"/>
                    <a:cs typeface="Times New Roman"/>
                  </a:rPr>
                  <a:t>Abs.</a:t>
                </a:r>
                <a:endParaRPr kumimoji="1" lang="ja-JP" altLang="en-US" dirty="0">
                  <a:latin typeface="Times New Roman"/>
                  <a:ea typeface="Adobe Gothic Std B" panose="020B0800000000000000" pitchFamily="34" charset="-128"/>
                  <a:cs typeface="Times New Roman"/>
                </a:endParaRPr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5299342" y="5211991"/>
                <a:ext cx="2225746" cy="522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latin typeface="Times New Roman"/>
                    <a:ea typeface="Adobe Gothic Std B" panose="020B0800000000000000" pitchFamily="34" charset="-128"/>
                    <a:cs typeface="Times New Roman"/>
                  </a:rPr>
                  <a:t>Wavelength / nm</a:t>
                </a:r>
                <a:endParaRPr kumimoji="1" lang="ja-JP" altLang="en-US" sz="1600" dirty="0">
                  <a:latin typeface="Times New Roman"/>
                  <a:ea typeface="Adobe Gothic Std B" panose="020B0800000000000000" pitchFamily="34" charset="-128"/>
                  <a:cs typeface="Times New Roman"/>
                </a:endParaRPr>
              </a:p>
            </p:txBody>
          </p:sp>
        </p:grpSp>
        <p:pic>
          <p:nvPicPr>
            <p:cNvPr id="24" name="図 23" descr="Screen Shot 2019-01-31 at 17.50.52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0949" y="4069857"/>
              <a:ext cx="762000" cy="52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68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4646" y="152522"/>
            <a:ext cx="7798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latin typeface="Calibri"/>
                <a:cs typeface="Calibri"/>
              </a:rPr>
              <a:t>How do we study molecular behaviour?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5152" y="1003420"/>
            <a:ext cx="85202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kumimoji="1" lang="en-US" altLang="ja-JP" sz="3000" dirty="0" smtClean="0">
                <a:latin typeface="Calibri"/>
                <a:cs typeface="Calibri"/>
              </a:rPr>
              <a:t>Dissolve molecules in a solvent: H</a:t>
            </a:r>
            <a:r>
              <a:rPr kumimoji="1" lang="en-US" altLang="ja-JP" sz="3000" baseline="-25000" dirty="0" smtClean="0">
                <a:latin typeface="Calibri"/>
                <a:cs typeface="Calibri"/>
              </a:rPr>
              <a:t>2</a:t>
            </a:r>
            <a:r>
              <a:rPr kumimoji="1" lang="en-US" altLang="ja-JP" sz="3000" dirty="0" smtClean="0">
                <a:latin typeface="Calibri"/>
                <a:cs typeface="Calibri"/>
              </a:rPr>
              <a:t>O, </a:t>
            </a:r>
            <a:r>
              <a:rPr kumimoji="1" lang="en-US" altLang="ja-JP" sz="3000" dirty="0" err="1" smtClean="0">
                <a:latin typeface="Calibri"/>
                <a:cs typeface="Calibri"/>
              </a:rPr>
              <a:t>MeOH</a:t>
            </a:r>
            <a:r>
              <a:rPr kumimoji="1" lang="en-US" altLang="ja-JP" sz="3000" dirty="0" smtClean="0">
                <a:latin typeface="Calibri"/>
                <a:cs typeface="Calibri"/>
              </a:rPr>
              <a:t>, CDCl</a:t>
            </a:r>
            <a:r>
              <a:rPr kumimoji="1" lang="en-US" altLang="ja-JP" sz="3000" baseline="-25000" dirty="0" smtClean="0">
                <a:latin typeface="Calibri"/>
                <a:cs typeface="Calibri"/>
              </a:rPr>
              <a:t>3</a:t>
            </a:r>
            <a:r>
              <a:rPr kumimoji="1" lang="en-US" altLang="ja-JP" sz="3000" dirty="0" smtClean="0">
                <a:latin typeface="Calibri"/>
                <a:cs typeface="Calibri"/>
              </a:rPr>
              <a:t> </a:t>
            </a:r>
          </a:p>
        </p:txBody>
      </p:sp>
      <p:pic>
        <p:nvPicPr>
          <p:cNvPr id="4" name="図 3" descr="IMG_3194__54309.1513020786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175" y="1888528"/>
            <a:ext cx="1882902" cy="2246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テキスト ボックス 15"/>
          <p:cNvSpPr txBox="1"/>
          <p:nvPr/>
        </p:nvSpPr>
        <p:spPr>
          <a:xfrm>
            <a:off x="2149400" y="4202157"/>
            <a:ext cx="24995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 smtClean="0">
                <a:latin typeface="Calibri"/>
                <a:cs typeface="Calibri"/>
              </a:rPr>
              <a:t>In a good solvent</a:t>
            </a:r>
            <a:endParaRPr kumimoji="1" lang="ja-JP" altLang="en-US" sz="2600" dirty="0">
              <a:latin typeface="Calibri"/>
              <a:cs typeface="Calibri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16204" y="4202157"/>
            <a:ext cx="24588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 smtClean="0">
                <a:latin typeface="Calibri"/>
                <a:cs typeface="Calibri"/>
              </a:rPr>
              <a:t>In a poor solvent</a:t>
            </a:r>
            <a:endParaRPr kumimoji="1" lang="ja-JP" altLang="en-US" sz="2600" dirty="0">
              <a:latin typeface="Calibri"/>
              <a:cs typeface="Calibri"/>
            </a:endParaRPr>
          </a:p>
        </p:txBody>
      </p:sp>
      <p:pic>
        <p:nvPicPr>
          <p:cNvPr id="25" name="図 24" descr="Screen Shot 2019-02-09 at 14.44.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352" y="1869622"/>
            <a:ext cx="1733669" cy="2182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1" name="図形グループ 30"/>
          <p:cNvGrpSpPr/>
          <p:nvPr/>
        </p:nvGrpSpPr>
        <p:grpSpPr>
          <a:xfrm>
            <a:off x="2299684" y="1817361"/>
            <a:ext cx="2349306" cy="2265950"/>
            <a:chOff x="2299684" y="1601461"/>
            <a:chExt cx="2349306" cy="2265950"/>
          </a:xfrm>
          <a:solidFill>
            <a:schemeClr val="bg2">
              <a:lumMod val="75000"/>
            </a:schemeClr>
          </a:solidFill>
        </p:grpSpPr>
        <p:sp>
          <p:nvSpPr>
            <p:cNvPr id="7" name="円/楕円 6"/>
            <p:cNvSpPr/>
            <p:nvPr/>
          </p:nvSpPr>
          <p:spPr>
            <a:xfrm>
              <a:off x="2701679" y="3349109"/>
              <a:ext cx="348758" cy="3455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2299684" y="2841928"/>
              <a:ext cx="348758" cy="3455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3721569" y="1950770"/>
              <a:ext cx="348758" cy="3455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2648442" y="2719724"/>
              <a:ext cx="348758" cy="3455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3230674" y="3509996"/>
              <a:ext cx="348758" cy="3455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3535943" y="2257963"/>
              <a:ext cx="348758" cy="3455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3895948" y="2252696"/>
              <a:ext cx="348758" cy="3455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2347063" y="2468598"/>
              <a:ext cx="348758" cy="3455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2474063" y="1601461"/>
              <a:ext cx="348758" cy="3455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3884701" y="3248614"/>
              <a:ext cx="348758" cy="3455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3235548" y="2839533"/>
              <a:ext cx="348758" cy="3455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2703132" y="2374189"/>
              <a:ext cx="348758" cy="3455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3068011" y="1889431"/>
              <a:ext cx="348758" cy="3455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4300232" y="3521876"/>
              <a:ext cx="348758" cy="3455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4244706" y="2745173"/>
              <a:ext cx="348758" cy="3455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図形グループ 31"/>
          <p:cNvGrpSpPr/>
          <p:nvPr/>
        </p:nvGrpSpPr>
        <p:grpSpPr>
          <a:xfrm>
            <a:off x="6908626" y="2920914"/>
            <a:ext cx="1983297" cy="1383127"/>
            <a:chOff x="2229562" y="2719724"/>
            <a:chExt cx="1983297" cy="1383127"/>
          </a:xfrm>
          <a:solidFill>
            <a:srgbClr val="FFFF00"/>
          </a:solidFill>
        </p:grpSpPr>
        <p:sp>
          <p:nvSpPr>
            <p:cNvPr id="33" name="円/楕円 32"/>
            <p:cNvSpPr/>
            <p:nvPr/>
          </p:nvSpPr>
          <p:spPr>
            <a:xfrm>
              <a:off x="2521442" y="3365785"/>
              <a:ext cx="348758" cy="3455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2229957" y="3584549"/>
              <a:ext cx="348758" cy="3455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3515343" y="2828845"/>
              <a:ext cx="348758" cy="3455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3864101" y="3267884"/>
              <a:ext cx="348758" cy="3455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2875148" y="3436093"/>
              <a:ext cx="348758" cy="3455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3515343" y="3179173"/>
              <a:ext cx="348758" cy="3455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2788685" y="2721025"/>
              <a:ext cx="348758" cy="3455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2229562" y="3202175"/>
              <a:ext cx="348758" cy="3455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3166585" y="2719724"/>
              <a:ext cx="348758" cy="3455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3242390" y="3440652"/>
              <a:ext cx="348758" cy="3455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2788685" y="3095117"/>
              <a:ext cx="348758" cy="3455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2474063" y="2932652"/>
              <a:ext cx="348758" cy="3455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2537711" y="3757316"/>
              <a:ext cx="348758" cy="3455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3591148" y="3544304"/>
              <a:ext cx="348758" cy="3455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3166585" y="3065259"/>
              <a:ext cx="348758" cy="3455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8" name="テキスト ボックス 47"/>
          <p:cNvSpPr txBox="1"/>
          <p:nvPr/>
        </p:nvSpPr>
        <p:spPr>
          <a:xfrm>
            <a:off x="208562" y="5156442"/>
            <a:ext cx="8866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kumimoji="1" lang="en-US" altLang="ja-JP" sz="3000" dirty="0" smtClean="0">
                <a:latin typeface="Calibri"/>
                <a:cs typeface="Calibri"/>
              </a:rPr>
              <a:t>Analyse the self-assembled molecules using </a:t>
            </a:r>
          </a:p>
          <a:p>
            <a:r>
              <a:rPr lang="en-US" altLang="ja-JP" sz="3000" dirty="0">
                <a:latin typeface="Calibri"/>
                <a:cs typeface="Calibri"/>
              </a:rPr>
              <a:t> </a:t>
            </a:r>
            <a:r>
              <a:rPr lang="en-US" altLang="ja-JP" sz="3000" dirty="0" smtClean="0">
                <a:latin typeface="Calibri"/>
                <a:cs typeface="Calibri"/>
              </a:rPr>
              <a:t>    </a:t>
            </a:r>
            <a:r>
              <a:rPr kumimoji="1" lang="en-US" altLang="ja-JP" sz="3000" dirty="0" smtClean="0">
                <a:latin typeface="Calibri"/>
                <a:cs typeface="Calibri"/>
              </a:rPr>
              <a:t>spectroscopy, microscope, electrophoresis, etc. </a:t>
            </a:r>
          </a:p>
        </p:txBody>
      </p:sp>
    </p:spTree>
    <p:extLst>
      <p:ext uri="{BB962C8B-B14F-4D97-AF65-F5344CB8AC3E}">
        <p14:creationId xmlns:p14="http://schemas.microsoft.com/office/powerpoint/2010/main" val="312558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5359" y="138074"/>
            <a:ext cx="49343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latin typeface="Calibri"/>
                <a:cs typeface="Calibri"/>
              </a:rPr>
              <a:t>My undergraduate research</a:t>
            </a:r>
            <a:endParaRPr kumimoji="1" lang="ja-JP" altLang="en-US" sz="3200" b="1" dirty="0">
              <a:latin typeface="Calibri"/>
              <a:cs typeface="Calibri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5360" y="722850"/>
            <a:ext cx="8710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Calibri"/>
                <a:cs typeface="Calibri"/>
              </a:rPr>
              <a:t>Creating supramolecular structures under non</a:t>
            </a:r>
            <a:r>
              <a:rPr lang="en-US" altLang="ja-JP" sz="2800" dirty="0">
                <a:latin typeface="Calibri"/>
                <a:cs typeface="Calibri"/>
              </a:rPr>
              <a:t>-equilibrium</a:t>
            </a:r>
            <a:r>
              <a:rPr lang="ja-JP" altLang="ja-JP" sz="2800" dirty="0">
                <a:latin typeface="Calibri"/>
                <a:cs typeface="Calibri"/>
              </a:rPr>
              <a:t> </a:t>
            </a:r>
            <a:endParaRPr kumimoji="1" lang="ja-JP" altLang="en-US" sz="2800" dirty="0">
              <a:latin typeface="Calibri"/>
              <a:cs typeface="Calibri"/>
            </a:endParaRPr>
          </a:p>
        </p:txBody>
      </p:sp>
      <p:pic>
        <p:nvPicPr>
          <p:cNvPr id="4" name="図 3" descr="Title im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1" y="1434005"/>
            <a:ext cx="7736481" cy="5011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1992996" y="6441990"/>
            <a:ext cx="7220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N. </a:t>
            </a:r>
            <a:r>
              <a:rPr kumimoji="1" lang="en-US" altLang="ja-JP" dirty="0" err="1" smtClean="0"/>
              <a:t>Numata</a:t>
            </a:r>
            <a:r>
              <a:rPr kumimoji="1" lang="en-US" altLang="ja-JP" dirty="0" smtClean="0"/>
              <a:t>, A. Sato and R. </a:t>
            </a:r>
            <a:r>
              <a:rPr kumimoji="1" lang="en-US" altLang="ja-JP" dirty="0" err="1" smtClean="0"/>
              <a:t>Nogami</a:t>
            </a:r>
            <a:r>
              <a:rPr kumimoji="1" lang="en-US" altLang="ja-JP" dirty="0" smtClean="0"/>
              <a:t>, </a:t>
            </a:r>
            <a:r>
              <a:rPr lang="is-IS" altLang="ja-JP" dirty="0" smtClean="0"/>
              <a:t>Chem</a:t>
            </a:r>
            <a:r>
              <a:rPr lang="is-IS" altLang="ja-JP" dirty="0"/>
              <a:t>. Lett. 44, 995-997 (2015).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819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58388" y="169538"/>
            <a:ext cx="46325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latin typeface="Calibri"/>
                <a:ea typeface="Adobe Gothic Std B" panose="020B0800000000000000" pitchFamily="34" charset="-128"/>
                <a:cs typeface="Calibri"/>
              </a:rPr>
              <a:t>Microfluidic device</a:t>
            </a:r>
            <a:endParaRPr kumimoji="1" lang="ja-JP" altLang="en-US" sz="4400" b="1" dirty="0">
              <a:latin typeface="Calibri"/>
              <a:ea typeface="Adobe Gothic Std B" panose="020B0800000000000000" pitchFamily="34" charset="-128"/>
              <a:cs typeface="Calibri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5077485" y="1711498"/>
            <a:ext cx="3233809" cy="1037231"/>
            <a:chOff x="5216197" y="1443967"/>
            <a:chExt cx="3233809" cy="1037231"/>
          </a:xfrm>
          <a:solidFill>
            <a:srgbClr val="2207C5"/>
          </a:solidFill>
        </p:grpSpPr>
        <p:sp>
          <p:nvSpPr>
            <p:cNvPr id="16" name="右矢印 15"/>
            <p:cNvSpPr/>
            <p:nvPr/>
          </p:nvSpPr>
          <p:spPr>
            <a:xfrm>
              <a:off x="5216197" y="1667055"/>
              <a:ext cx="2880881" cy="180399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右矢印 16"/>
            <p:cNvSpPr/>
            <p:nvPr/>
          </p:nvSpPr>
          <p:spPr>
            <a:xfrm>
              <a:off x="5216197" y="1443967"/>
              <a:ext cx="2562829" cy="180399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右矢印 17"/>
            <p:cNvSpPr/>
            <p:nvPr/>
          </p:nvSpPr>
          <p:spPr>
            <a:xfrm>
              <a:off x="5216476" y="1888680"/>
              <a:ext cx="3233530" cy="180399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右矢印 18"/>
            <p:cNvSpPr/>
            <p:nvPr/>
          </p:nvSpPr>
          <p:spPr>
            <a:xfrm>
              <a:off x="5216476" y="2303731"/>
              <a:ext cx="2562550" cy="177467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右矢印 19"/>
            <p:cNvSpPr/>
            <p:nvPr/>
          </p:nvSpPr>
          <p:spPr>
            <a:xfrm>
              <a:off x="5216476" y="2111768"/>
              <a:ext cx="2880602" cy="180399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5077485" y="3051332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/>
                <a:ea typeface="Adobe Gothic Std B" panose="020B0800000000000000" pitchFamily="34" charset="-128"/>
                <a:cs typeface="Calibri"/>
              </a:rPr>
              <a:t>Laminar flow</a:t>
            </a:r>
            <a:endParaRPr kumimoji="1" lang="ja-JP" altLang="en-US" sz="2400" dirty="0">
              <a:latin typeface="Calibri"/>
              <a:ea typeface="Adobe Gothic Std B" panose="020B0800000000000000" pitchFamily="34" charset="-128"/>
              <a:cs typeface="Calibri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007310" y="4820630"/>
            <a:ext cx="36136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00" dirty="0" smtClean="0">
                <a:latin typeface="Calibri"/>
                <a:cs typeface="Calibri"/>
              </a:rPr>
              <a:t>Energy supply by</a:t>
            </a:r>
            <a:r>
              <a:rPr lang="en-GB" altLang="ja-JP" sz="2600" dirty="0" smtClean="0">
                <a:latin typeface="Calibri"/>
                <a:cs typeface="Calibri"/>
              </a:rPr>
              <a:t> “</a:t>
            </a:r>
            <a:r>
              <a:rPr kumimoji="1" lang="en-US" altLang="ja-JP" sz="2600" dirty="0" smtClean="0">
                <a:latin typeface="Calibri"/>
                <a:cs typeface="Calibri"/>
              </a:rPr>
              <a:t>flow</a:t>
            </a:r>
            <a:r>
              <a:rPr kumimoji="1" lang="ja-JP" altLang="en-US" sz="2600" dirty="0" smtClean="0">
                <a:latin typeface="Calibri"/>
                <a:cs typeface="Calibri"/>
              </a:rPr>
              <a:t>”　</a:t>
            </a:r>
            <a:endParaRPr kumimoji="1" lang="ja-JP" altLang="en-US" sz="2600" dirty="0">
              <a:latin typeface="Calibri"/>
              <a:cs typeface="Calibri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07310" y="5471229"/>
            <a:ext cx="58981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00" dirty="0" smtClean="0">
                <a:latin typeface="Calibri"/>
                <a:cs typeface="Calibri"/>
              </a:rPr>
              <a:t>Providing n</a:t>
            </a:r>
            <a:r>
              <a:rPr lang="en-US" altLang="ja-JP" sz="2600" dirty="0" smtClean="0">
                <a:latin typeface="Calibri"/>
                <a:cs typeface="Calibri"/>
              </a:rPr>
              <a:t>on-equilibrium </a:t>
            </a:r>
            <a:r>
              <a:rPr kumimoji="1" lang="en-US" altLang="ja-JP" sz="2600" dirty="0" smtClean="0">
                <a:latin typeface="Calibri"/>
                <a:cs typeface="Calibri"/>
              </a:rPr>
              <a:t>conditions</a:t>
            </a:r>
            <a:endParaRPr kumimoji="1" lang="ja-JP" altLang="en-US" sz="2600" dirty="0">
              <a:latin typeface="Calibri"/>
              <a:cs typeface="Calibri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252615" y="904519"/>
            <a:ext cx="165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alibri"/>
                <a:ea typeface="Adobe Gothic Std B" panose="020B0800000000000000" pitchFamily="34" charset="-128"/>
                <a:cs typeface="Calibri"/>
              </a:rPr>
              <a:t>Inside</a:t>
            </a:r>
            <a:r>
              <a:rPr kumimoji="1" lang="ja-JP" altLang="en-US" dirty="0" smtClean="0"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kumimoji="1" lang="en-US" altLang="ja-JP" dirty="0" smtClean="0">
                <a:latin typeface="Calibri"/>
                <a:ea typeface="Adobe Gothic Std B" panose="020B0800000000000000" pitchFamily="34" charset="-128"/>
                <a:cs typeface="Calibri"/>
              </a:rPr>
              <a:t>diameter</a:t>
            </a:r>
            <a:r>
              <a:rPr kumimoji="1" lang="ja-JP" altLang="en-US" dirty="0" smtClean="0">
                <a:latin typeface="Calibri"/>
                <a:ea typeface="Adobe Gothic Std B" panose="020B0800000000000000" pitchFamily="34" charset="-128"/>
                <a:cs typeface="Calibri"/>
              </a:rPr>
              <a:t>　</a:t>
            </a:r>
            <a:endParaRPr kumimoji="1" lang="en-US" altLang="ja-JP" dirty="0" smtClean="0">
              <a:latin typeface="Calibri"/>
              <a:ea typeface="Adobe Gothic Std B" panose="020B0800000000000000" pitchFamily="34" charset="-128"/>
              <a:cs typeface="Calibri"/>
            </a:endParaRPr>
          </a:p>
          <a:p>
            <a:r>
              <a:rPr kumimoji="1" lang="en-US" altLang="ja-JP" dirty="0" smtClean="0">
                <a:latin typeface="Calibri"/>
                <a:ea typeface="Adobe Gothic Std B" panose="020B0800000000000000" pitchFamily="34" charset="-128"/>
                <a:cs typeface="Calibri"/>
              </a:rPr>
              <a:t>= 100 </a:t>
            </a:r>
            <a:r>
              <a:rPr kumimoji="1" lang="en-US" altLang="ja-JP" dirty="0" err="1" smtClean="0">
                <a:latin typeface="Calibri"/>
                <a:ea typeface="Adobe Gothic Std B" panose="020B0800000000000000" pitchFamily="34" charset="-128"/>
                <a:cs typeface="Calibri"/>
              </a:rPr>
              <a:t>μm</a:t>
            </a:r>
            <a:endParaRPr kumimoji="1" lang="ja-JP" altLang="en-US" dirty="0">
              <a:latin typeface="Calibri"/>
              <a:ea typeface="Adobe Gothic Std B" panose="020B0800000000000000" pitchFamily="34" charset="-128"/>
              <a:cs typeface="Calibri"/>
            </a:endParaRPr>
          </a:p>
        </p:txBody>
      </p:sp>
      <p:grpSp>
        <p:nvGrpSpPr>
          <p:cNvPr id="36" name="グループ化 35"/>
          <p:cNvGrpSpPr/>
          <p:nvPr/>
        </p:nvGrpSpPr>
        <p:grpSpPr>
          <a:xfrm>
            <a:off x="356268" y="4019450"/>
            <a:ext cx="3481774" cy="2169540"/>
            <a:chOff x="256817" y="4024459"/>
            <a:chExt cx="3983200" cy="2516169"/>
          </a:xfrm>
          <a:solidFill>
            <a:srgbClr val="14F414"/>
          </a:solidFill>
        </p:grpSpPr>
        <p:pic>
          <p:nvPicPr>
            <p:cNvPr id="38" name="図 37" descr="スクリーンショット（2014-09-11 9.42.34）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6817" y="4024459"/>
              <a:ext cx="3983200" cy="2516169"/>
            </a:xfrm>
            <a:prstGeom prst="rect">
              <a:avLst/>
            </a:prstGeom>
            <a:grpFill/>
            <a:ln w="38100" cap="sq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9" name="上矢印 38"/>
            <p:cNvSpPr/>
            <p:nvPr/>
          </p:nvSpPr>
          <p:spPr>
            <a:xfrm>
              <a:off x="1150161" y="5842313"/>
              <a:ext cx="306933" cy="635835"/>
            </a:xfrm>
            <a:prstGeom prst="up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上矢印 39"/>
            <p:cNvSpPr/>
            <p:nvPr/>
          </p:nvSpPr>
          <p:spPr>
            <a:xfrm rot="10800000">
              <a:off x="1129402" y="4120478"/>
              <a:ext cx="306933" cy="635835"/>
            </a:xfrm>
            <a:prstGeom prst="up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" name="上矢印 41"/>
            <p:cNvSpPr/>
            <p:nvPr/>
          </p:nvSpPr>
          <p:spPr>
            <a:xfrm rot="5400000">
              <a:off x="492776" y="4990287"/>
              <a:ext cx="306933" cy="635835"/>
            </a:xfrm>
            <a:prstGeom prst="upArrow">
              <a:avLst/>
            </a:prstGeom>
            <a:solidFill>
              <a:srgbClr val="14F414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162316" y="1275076"/>
            <a:ext cx="3952832" cy="1946360"/>
            <a:chOff x="370317" y="1258128"/>
            <a:chExt cx="3904845" cy="1879600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653988" y="1258128"/>
              <a:ext cx="3621174" cy="1879600"/>
              <a:chOff x="596559" y="1350674"/>
              <a:chExt cx="3988905" cy="2057246"/>
            </a:xfrm>
          </p:grpSpPr>
          <p:grpSp>
            <p:nvGrpSpPr>
              <p:cNvPr id="50" name="グループ化 49"/>
              <p:cNvGrpSpPr/>
              <p:nvPr/>
            </p:nvGrpSpPr>
            <p:grpSpPr>
              <a:xfrm>
                <a:off x="596559" y="1350674"/>
                <a:ext cx="3988905" cy="2057246"/>
                <a:chOff x="596559" y="1350674"/>
                <a:chExt cx="3988905" cy="2057246"/>
              </a:xfrm>
            </p:grpSpPr>
            <p:grpSp>
              <p:nvGrpSpPr>
                <p:cNvPr id="56" name="グループ化 55"/>
                <p:cNvGrpSpPr/>
                <p:nvPr/>
              </p:nvGrpSpPr>
              <p:grpSpPr>
                <a:xfrm>
                  <a:off x="596559" y="1350674"/>
                  <a:ext cx="3988905" cy="2057246"/>
                  <a:chOff x="232494" y="1977924"/>
                  <a:chExt cx="2915979" cy="1510748"/>
                </a:xfrm>
              </p:grpSpPr>
              <p:pic>
                <p:nvPicPr>
                  <p:cNvPr id="64" name="図 63" descr="スクリーンショット 2014-09-07 10.00.22.png"/>
                  <p:cNvPicPr>
                    <a:picLocks noChangeAspect="1"/>
                  </p:cNvPicPr>
                  <p:nvPr/>
                </p:nvPicPr>
                <p:blipFill rotWithShape="1"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32494" y="1977924"/>
                    <a:ext cx="2915979" cy="1510748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  <a:effectLst/>
                </p:spPr>
              </p:pic>
              <p:cxnSp>
                <p:nvCxnSpPr>
                  <p:cNvPr id="65" name="直線コネクタ 64"/>
                  <p:cNvCxnSpPr/>
                  <p:nvPr/>
                </p:nvCxnSpPr>
                <p:spPr>
                  <a:xfrm flipV="1">
                    <a:off x="488156" y="2947989"/>
                    <a:ext cx="1707356" cy="2"/>
                  </a:xfrm>
                  <a:prstGeom prst="line">
                    <a:avLst/>
                  </a:prstGeom>
                  <a:ln w="38100">
                    <a:solidFill>
                      <a:srgbClr val="2207C5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円弧 65"/>
                  <p:cNvSpPr/>
                  <p:nvPr/>
                </p:nvSpPr>
                <p:spPr>
                  <a:xfrm>
                    <a:off x="1945482" y="2713573"/>
                    <a:ext cx="399532" cy="249237"/>
                  </a:xfrm>
                  <a:prstGeom prst="arc">
                    <a:avLst/>
                  </a:prstGeom>
                  <a:ln w="38100">
                    <a:solidFill>
                      <a:srgbClr val="2207C5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67" name="円弧 66"/>
                  <p:cNvSpPr/>
                  <p:nvPr/>
                </p:nvSpPr>
                <p:spPr>
                  <a:xfrm rot="5400000">
                    <a:off x="2040790" y="2643770"/>
                    <a:ext cx="227933" cy="380513"/>
                  </a:xfrm>
                  <a:prstGeom prst="arc">
                    <a:avLst/>
                  </a:prstGeom>
                  <a:ln w="38100">
                    <a:solidFill>
                      <a:srgbClr val="2207C5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cxnSp>
                <p:nvCxnSpPr>
                  <p:cNvPr id="68" name="直線コネクタ 67"/>
                  <p:cNvCxnSpPr/>
                  <p:nvPr/>
                </p:nvCxnSpPr>
                <p:spPr>
                  <a:xfrm>
                    <a:off x="1537902" y="2713573"/>
                    <a:ext cx="635519" cy="0"/>
                  </a:xfrm>
                  <a:prstGeom prst="line">
                    <a:avLst/>
                  </a:prstGeom>
                  <a:ln w="38100">
                    <a:solidFill>
                      <a:srgbClr val="2207C5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" name="円弧 68"/>
                  <p:cNvSpPr/>
                  <p:nvPr/>
                </p:nvSpPr>
                <p:spPr>
                  <a:xfrm rot="10955692">
                    <a:off x="1454720" y="2452842"/>
                    <a:ext cx="190086" cy="263047"/>
                  </a:xfrm>
                  <a:prstGeom prst="arc">
                    <a:avLst/>
                  </a:prstGeom>
                  <a:ln w="38100">
                    <a:solidFill>
                      <a:srgbClr val="2207C5"/>
                    </a:solidFill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72" name="円弧 71"/>
                  <p:cNvSpPr/>
                  <p:nvPr/>
                </p:nvSpPr>
                <p:spPr>
                  <a:xfrm rot="16200000">
                    <a:off x="1514012" y="2415869"/>
                    <a:ext cx="238631" cy="356715"/>
                  </a:xfrm>
                  <a:prstGeom prst="arc">
                    <a:avLst/>
                  </a:prstGeom>
                  <a:ln w="38100">
                    <a:solidFill>
                      <a:srgbClr val="2207C5"/>
                    </a:solidFill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cxnSp>
                <p:nvCxnSpPr>
                  <p:cNvPr id="73" name="直線コネクタ 72"/>
                  <p:cNvCxnSpPr>
                    <a:stCxn id="72" idx="2"/>
                  </p:cNvCxnSpPr>
                  <p:nvPr/>
                </p:nvCxnSpPr>
                <p:spPr>
                  <a:xfrm>
                    <a:off x="1633328" y="2474911"/>
                    <a:ext cx="1204692" cy="6967"/>
                  </a:xfrm>
                  <a:prstGeom prst="line">
                    <a:avLst/>
                  </a:prstGeom>
                  <a:ln w="38100">
                    <a:solidFill>
                      <a:srgbClr val="2207C5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円弧 73"/>
                  <p:cNvSpPr/>
                  <p:nvPr/>
                </p:nvSpPr>
                <p:spPr>
                  <a:xfrm rot="991201">
                    <a:off x="2701073" y="2475386"/>
                    <a:ext cx="216004" cy="193712"/>
                  </a:xfrm>
                  <a:prstGeom prst="arc">
                    <a:avLst>
                      <a:gd name="adj1" fmla="val 16200000"/>
                      <a:gd name="adj2" fmla="val 645529"/>
                    </a:avLst>
                  </a:prstGeom>
                  <a:ln w="38100">
                    <a:solidFill>
                      <a:srgbClr val="2207C5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sp>
              <p:nvSpPr>
                <p:cNvPr id="57" name="円弧 56"/>
                <p:cNvSpPr/>
                <p:nvPr/>
              </p:nvSpPr>
              <p:spPr>
                <a:xfrm>
                  <a:off x="1368792" y="2282381"/>
                  <a:ext cx="547679" cy="736737"/>
                </a:xfrm>
                <a:prstGeom prst="arc">
                  <a:avLst>
                    <a:gd name="adj1" fmla="val 17015048"/>
                    <a:gd name="adj2" fmla="val 149379"/>
                  </a:avLst>
                </a:prstGeom>
                <a:ln w="38100">
                  <a:solidFill>
                    <a:srgbClr val="2207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" name="円弧 57"/>
                <p:cNvSpPr/>
                <p:nvPr/>
              </p:nvSpPr>
              <p:spPr>
                <a:xfrm rot="4525178">
                  <a:off x="1249561" y="2384659"/>
                  <a:ext cx="608456" cy="744186"/>
                </a:xfrm>
                <a:prstGeom prst="arc">
                  <a:avLst>
                    <a:gd name="adj1" fmla="val 16428421"/>
                    <a:gd name="adj2" fmla="val 20326399"/>
                  </a:avLst>
                </a:prstGeom>
                <a:ln w="38100">
                  <a:solidFill>
                    <a:srgbClr val="2207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" name="円弧 58"/>
                <p:cNvSpPr/>
                <p:nvPr/>
              </p:nvSpPr>
              <p:spPr>
                <a:xfrm>
                  <a:off x="938115" y="2224088"/>
                  <a:ext cx="820597" cy="247650"/>
                </a:xfrm>
                <a:prstGeom prst="arc">
                  <a:avLst>
                    <a:gd name="adj1" fmla="val 14408579"/>
                    <a:gd name="adj2" fmla="val 21220300"/>
                  </a:avLst>
                </a:prstGeom>
                <a:ln w="38100">
                  <a:solidFill>
                    <a:srgbClr val="2207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" name="円弧 59"/>
                <p:cNvSpPr/>
                <p:nvPr/>
              </p:nvSpPr>
              <p:spPr>
                <a:xfrm rot="8945572">
                  <a:off x="1254113" y="2680103"/>
                  <a:ext cx="820597" cy="341558"/>
                </a:xfrm>
                <a:prstGeom prst="arc">
                  <a:avLst>
                    <a:gd name="adj1" fmla="val 16033810"/>
                    <a:gd name="adj2" fmla="val 20284523"/>
                  </a:avLst>
                </a:prstGeom>
                <a:ln w="38100">
                  <a:solidFill>
                    <a:srgbClr val="2207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61" name="直線コネクタ 60"/>
                <p:cNvCxnSpPr/>
                <p:nvPr/>
              </p:nvCxnSpPr>
              <p:spPr>
                <a:xfrm flipV="1">
                  <a:off x="964290" y="3102594"/>
                  <a:ext cx="545423" cy="2680"/>
                </a:xfrm>
                <a:prstGeom prst="line">
                  <a:avLst/>
                </a:prstGeom>
                <a:ln w="38100">
                  <a:solidFill>
                    <a:srgbClr val="2207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コネクタ 61"/>
                <p:cNvCxnSpPr>
                  <a:endCxn id="59" idx="0"/>
                </p:cNvCxnSpPr>
                <p:nvPr/>
              </p:nvCxnSpPr>
              <p:spPr>
                <a:xfrm flipV="1">
                  <a:off x="938115" y="2225905"/>
                  <a:ext cx="340263" cy="2948"/>
                </a:xfrm>
                <a:prstGeom prst="line">
                  <a:avLst/>
                </a:prstGeom>
                <a:ln w="38100">
                  <a:solidFill>
                    <a:srgbClr val="2207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円/楕円 62"/>
                <p:cNvSpPr/>
                <p:nvPr/>
              </p:nvSpPr>
              <p:spPr>
                <a:xfrm>
                  <a:off x="918571" y="3079734"/>
                  <a:ext cx="45719" cy="45719"/>
                </a:xfrm>
                <a:prstGeom prst="ellipse">
                  <a:avLst/>
                </a:prstGeom>
                <a:solidFill>
                  <a:srgbClr val="2207C5"/>
                </a:solidFill>
                <a:ln>
                  <a:solidFill>
                    <a:srgbClr val="2207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1" name="円/楕円 50"/>
              <p:cNvSpPr/>
              <p:nvPr/>
            </p:nvSpPr>
            <p:spPr>
              <a:xfrm>
                <a:off x="912583" y="2646114"/>
                <a:ext cx="45719" cy="45719"/>
              </a:xfrm>
              <a:prstGeom prst="ellipse">
                <a:avLst/>
              </a:prstGeom>
              <a:solidFill>
                <a:srgbClr val="2207C5"/>
              </a:solidFill>
              <a:ln>
                <a:solidFill>
                  <a:srgbClr val="2207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円/楕円 52"/>
              <p:cNvSpPr/>
              <p:nvPr/>
            </p:nvSpPr>
            <p:spPr>
              <a:xfrm>
                <a:off x="902863" y="2205993"/>
                <a:ext cx="45719" cy="45719"/>
              </a:xfrm>
              <a:prstGeom prst="ellipse">
                <a:avLst/>
              </a:prstGeom>
              <a:solidFill>
                <a:srgbClr val="2207C5"/>
              </a:solidFill>
              <a:ln>
                <a:solidFill>
                  <a:srgbClr val="2207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円/楕円 54"/>
              <p:cNvSpPr/>
              <p:nvPr/>
            </p:nvSpPr>
            <p:spPr>
              <a:xfrm>
                <a:off x="4220120" y="2228853"/>
                <a:ext cx="45719" cy="45719"/>
              </a:xfrm>
              <a:prstGeom prst="ellipse">
                <a:avLst/>
              </a:prstGeom>
              <a:solidFill>
                <a:srgbClr val="2207C5"/>
              </a:solidFill>
              <a:ln>
                <a:solidFill>
                  <a:srgbClr val="2207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5" name="正方形/長方形 44"/>
            <p:cNvSpPr/>
            <p:nvPr/>
          </p:nvSpPr>
          <p:spPr>
            <a:xfrm>
              <a:off x="1677354" y="2310229"/>
              <a:ext cx="452577" cy="300407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右矢印 45"/>
            <p:cNvSpPr/>
            <p:nvPr/>
          </p:nvSpPr>
          <p:spPr>
            <a:xfrm flipV="1">
              <a:off x="371621" y="1955478"/>
              <a:ext cx="497895" cy="225966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48" name="右矢印 47"/>
            <p:cNvSpPr/>
            <p:nvPr/>
          </p:nvSpPr>
          <p:spPr>
            <a:xfrm flipV="1">
              <a:off x="382738" y="2745783"/>
              <a:ext cx="497895" cy="225966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49" name="右矢印 48"/>
            <p:cNvSpPr/>
            <p:nvPr/>
          </p:nvSpPr>
          <p:spPr>
            <a:xfrm flipV="1">
              <a:off x="370317" y="2352059"/>
              <a:ext cx="497895" cy="225966"/>
            </a:xfrm>
            <a:prstGeom prst="rightArrow">
              <a:avLst/>
            </a:prstGeom>
            <a:solidFill>
              <a:srgbClr val="14F41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cxnSp>
        <p:nvCxnSpPr>
          <p:cNvPr id="75" name="直線コネクタ 74"/>
          <p:cNvCxnSpPr>
            <a:stCxn id="45" idx="1"/>
          </p:cNvCxnSpPr>
          <p:nvPr/>
        </p:nvCxnSpPr>
        <p:spPr>
          <a:xfrm flipH="1">
            <a:off x="356269" y="2520085"/>
            <a:ext cx="1129147" cy="1499366"/>
          </a:xfrm>
          <a:prstGeom prst="line">
            <a:avLst/>
          </a:prstGeom>
          <a:ln w="38100" cmpd="sng"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>
            <a:stCxn id="45" idx="3"/>
          </p:cNvCxnSpPr>
          <p:nvPr/>
        </p:nvCxnSpPr>
        <p:spPr>
          <a:xfrm>
            <a:off x="1943555" y="2520085"/>
            <a:ext cx="1910584" cy="1499366"/>
          </a:xfrm>
          <a:prstGeom prst="line">
            <a:avLst/>
          </a:prstGeom>
          <a:ln w="38100" cmpd="sng"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4012646" y="4250509"/>
            <a:ext cx="2215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 smtClean="0">
                <a:latin typeface="Calibri"/>
                <a:cs typeface="Calibri"/>
              </a:rPr>
              <a:t>Rapid</a:t>
            </a:r>
            <a:r>
              <a:rPr lang="ja-JP" altLang="en-US" sz="2600" dirty="0" smtClean="0">
                <a:latin typeface="Calibri"/>
                <a:cs typeface="Calibri"/>
              </a:rPr>
              <a:t> </a:t>
            </a:r>
            <a:r>
              <a:rPr lang="en-US" altLang="ja-JP" sz="2600" dirty="0" smtClean="0">
                <a:latin typeface="Calibri"/>
                <a:cs typeface="Calibri"/>
              </a:rPr>
              <a:t>diffusion</a:t>
            </a:r>
            <a:r>
              <a:rPr kumimoji="1" lang="ja-JP" altLang="en-US" sz="2600" dirty="0" smtClean="0">
                <a:latin typeface="Calibri"/>
                <a:cs typeface="Calibri"/>
              </a:rPr>
              <a:t>　</a:t>
            </a:r>
            <a:endParaRPr kumimoji="1" lang="ja-JP" altLang="en-US" sz="2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646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97"/>
    </mc:Choice>
    <mc:Fallback xmlns="">
      <p:transition spd="slow" advTm="5369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/>
          <p:cNvSpPr txBox="1"/>
          <p:nvPr/>
        </p:nvSpPr>
        <p:spPr>
          <a:xfrm>
            <a:off x="88425" y="107206"/>
            <a:ext cx="7553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latin typeface="Calibri"/>
                <a:ea typeface="Adobe Gothic Std B" panose="020B0800000000000000" pitchFamily="34" charset="-128"/>
                <a:cs typeface="Calibri"/>
              </a:rPr>
              <a:t>Experimental &amp;</a:t>
            </a:r>
            <a:r>
              <a:rPr lang="ja-JP" altLang="en-US" sz="4000" dirty="0" smtClean="0"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lang="en-US" altLang="ja-JP" sz="4000" dirty="0" smtClean="0">
                <a:latin typeface="Calibri"/>
                <a:ea typeface="Adobe Gothic Std B" panose="020B0800000000000000" pitchFamily="34" charset="-128"/>
                <a:cs typeface="Calibri"/>
              </a:rPr>
              <a:t>Analytical Methods</a:t>
            </a:r>
            <a:endParaRPr kumimoji="1" lang="ja-JP" altLang="en-US" sz="4000" dirty="0">
              <a:latin typeface="Calibri"/>
              <a:ea typeface="Adobe Gothic Std B" panose="020B0800000000000000" pitchFamily="34" charset="-128"/>
              <a:cs typeface="Calibri"/>
            </a:endParaRPr>
          </a:p>
        </p:txBody>
      </p:sp>
      <p:grpSp>
        <p:nvGrpSpPr>
          <p:cNvPr id="89" name="グループ化 88"/>
          <p:cNvGrpSpPr/>
          <p:nvPr/>
        </p:nvGrpSpPr>
        <p:grpSpPr>
          <a:xfrm>
            <a:off x="4939701" y="1051896"/>
            <a:ext cx="3481774" cy="2169540"/>
            <a:chOff x="4863701" y="990393"/>
            <a:chExt cx="3814228" cy="2293083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4863701" y="990393"/>
              <a:ext cx="3814228" cy="2293083"/>
              <a:chOff x="256817" y="4024459"/>
              <a:chExt cx="3983200" cy="2516169"/>
            </a:xfrm>
            <a:solidFill>
              <a:srgbClr val="14F414"/>
            </a:solidFill>
          </p:grpSpPr>
          <p:pic>
            <p:nvPicPr>
              <p:cNvPr id="26" name="図 25" descr="スクリーンショット（2014-09-11 9.42.34）.pn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817" y="4024459"/>
                <a:ext cx="3983200" cy="2516169"/>
              </a:xfrm>
              <a:prstGeom prst="rect">
                <a:avLst/>
              </a:prstGeom>
              <a:grpFill/>
              <a:ln w="38100" cap="sq">
                <a:solidFill>
                  <a:srgbClr val="00B0F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7" name="上矢印 26"/>
              <p:cNvSpPr/>
              <p:nvPr/>
            </p:nvSpPr>
            <p:spPr>
              <a:xfrm>
                <a:off x="1150161" y="5842313"/>
                <a:ext cx="306933" cy="635835"/>
              </a:xfrm>
              <a:prstGeom prst="upArrow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8" name="上矢印 27"/>
              <p:cNvSpPr/>
              <p:nvPr/>
            </p:nvSpPr>
            <p:spPr>
              <a:xfrm rot="10800000">
                <a:off x="1129402" y="4120478"/>
                <a:ext cx="306933" cy="635835"/>
              </a:xfrm>
              <a:prstGeom prst="upArrow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9" name="上矢印 28"/>
              <p:cNvSpPr/>
              <p:nvPr/>
            </p:nvSpPr>
            <p:spPr>
              <a:xfrm rot="5400000">
                <a:off x="492776" y="4990287"/>
                <a:ext cx="306933" cy="635835"/>
              </a:xfrm>
              <a:prstGeom prst="upArrow">
                <a:avLst/>
              </a:prstGeom>
              <a:solidFill>
                <a:srgbClr val="14F414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33" name="テキスト ボックス 32"/>
            <p:cNvSpPr txBox="1"/>
            <p:nvPr/>
          </p:nvSpPr>
          <p:spPr>
            <a:xfrm>
              <a:off x="6455554" y="1211574"/>
              <a:ext cx="2126945" cy="487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Laminar flow</a:t>
              </a:r>
              <a:endParaRPr kumimoji="1" lang="ja-JP" alt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7137154" y="6369974"/>
            <a:ext cx="1378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Calibri"/>
                <a:ea typeface="Adobe Gothic Std B" panose="020B0800000000000000" pitchFamily="34" charset="-128"/>
                <a:cs typeface="Calibri"/>
              </a:rPr>
              <a:t>Vial</a:t>
            </a:r>
            <a:r>
              <a:rPr kumimoji="1" lang="en-US" altLang="ja-JP" sz="2000" dirty="0" smtClean="0">
                <a:latin typeface="Calibri"/>
                <a:ea typeface="Adobe Gothic Std B" panose="020B0800000000000000" pitchFamily="34" charset="-128"/>
                <a:cs typeface="Calibri"/>
              </a:rPr>
              <a:t> sample</a:t>
            </a:r>
            <a:endParaRPr kumimoji="1" lang="ja-JP" altLang="en-US" sz="2000" dirty="0">
              <a:latin typeface="Calibri"/>
              <a:ea typeface="Adobe Gothic Std B" panose="020B0800000000000000" pitchFamily="34" charset="-128"/>
              <a:cs typeface="Calibri"/>
            </a:endParaRPr>
          </a:p>
        </p:txBody>
      </p:sp>
      <p:grpSp>
        <p:nvGrpSpPr>
          <p:cNvPr id="58" name="グループ化 57"/>
          <p:cNvGrpSpPr/>
          <p:nvPr/>
        </p:nvGrpSpPr>
        <p:grpSpPr>
          <a:xfrm>
            <a:off x="7652600" y="5210290"/>
            <a:ext cx="511576" cy="1061113"/>
            <a:chOff x="262890" y="1562792"/>
            <a:chExt cx="601980" cy="1676400"/>
          </a:xfrm>
        </p:grpSpPr>
        <p:pic>
          <p:nvPicPr>
            <p:cNvPr id="59" name="図 58" descr="vial.jp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2890" y="1562792"/>
              <a:ext cx="601980" cy="1676400"/>
            </a:xfrm>
            <a:prstGeom prst="rect">
              <a:avLst/>
            </a:prstGeom>
          </p:spPr>
        </p:pic>
        <p:sp>
          <p:nvSpPr>
            <p:cNvPr id="60" name="角丸四角形 59"/>
            <p:cNvSpPr/>
            <p:nvPr/>
          </p:nvSpPr>
          <p:spPr>
            <a:xfrm>
              <a:off x="293370" y="2769670"/>
              <a:ext cx="571500" cy="442832"/>
            </a:xfrm>
            <a:prstGeom prst="roundRect">
              <a:avLst/>
            </a:prstGeom>
            <a:gradFill flip="none" rotWithShape="1">
              <a:gsLst>
                <a:gs pos="0">
                  <a:srgbClr val="2CA042">
                    <a:shade val="30000"/>
                    <a:satMod val="115000"/>
                  </a:srgbClr>
                </a:gs>
                <a:gs pos="50000">
                  <a:srgbClr val="2CA042">
                    <a:shade val="67500"/>
                    <a:satMod val="115000"/>
                  </a:srgbClr>
                </a:gs>
                <a:gs pos="100000">
                  <a:srgbClr val="2CA042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4" name="グループ化 93"/>
          <p:cNvGrpSpPr/>
          <p:nvPr/>
        </p:nvGrpSpPr>
        <p:grpSpPr>
          <a:xfrm>
            <a:off x="17172" y="3604917"/>
            <a:ext cx="7350647" cy="3385335"/>
            <a:chOff x="9604" y="3375401"/>
            <a:chExt cx="7858709" cy="3515087"/>
          </a:xfrm>
        </p:grpSpPr>
        <p:cxnSp>
          <p:nvCxnSpPr>
            <p:cNvPr id="95" name="直線矢印コネクタ 94"/>
            <p:cNvCxnSpPr/>
            <p:nvPr/>
          </p:nvCxnSpPr>
          <p:spPr>
            <a:xfrm>
              <a:off x="6765227" y="5637657"/>
              <a:ext cx="110308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テキスト ボックス 95"/>
            <p:cNvSpPr txBox="1"/>
            <p:nvPr/>
          </p:nvSpPr>
          <p:spPr>
            <a:xfrm>
              <a:off x="5255229" y="6246438"/>
              <a:ext cx="1590026" cy="415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Calibri"/>
                  <a:ea typeface="Adobe Gothic Std B" panose="020B0800000000000000" pitchFamily="34" charset="-128"/>
                  <a:cs typeface="Calibri"/>
                </a:rPr>
                <a:t>Flow sample</a:t>
              </a:r>
              <a:endParaRPr kumimoji="1" lang="ja-JP" altLang="en-US" sz="2000" dirty="0">
                <a:latin typeface="Calibri"/>
                <a:ea typeface="Adobe Gothic Std B" panose="020B0800000000000000" pitchFamily="34" charset="-128"/>
                <a:cs typeface="Calibri"/>
              </a:endParaRPr>
            </a:p>
          </p:txBody>
        </p:sp>
        <p:grpSp>
          <p:nvGrpSpPr>
            <p:cNvPr id="97" name="グループ化 96"/>
            <p:cNvGrpSpPr/>
            <p:nvPr/>
          </p:nvGrpSpPr>
          <p:grpSpPr>
            <a:xfrm>
              <a:off x="565174" y="3942689"/>
              <a:ext cx="3232495" cy="1985542"/>
              <a:chOff x="363103" y="448701"/>
              <a:chExt cx="2689116" cy="1330677"/>
            </a:xfrm>
          </p:grpSpPr>
          <p:grpSp>
            <p:nvGrpSpPr>
              <p:cNvPr id="117" name="グループ化 116"/>
              <p:cNvGrpSpPr/>
              <p:nvPr/>
            </p:nvGrpSpPr>
            <p:grpSpPr>
              <a:xfrm>
                <a:off x="1034112" y="448701"/>
                <a:ext cx="2018107" cy="1330677"/>
                <a:chOff x="1034112" y="448701"/>
                <a:chExt cx="2018107" cy="1330677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119" name="正方形/長方形 118"/>
                <p:cNvSpPr/>
                <p:nvPr/>
              </p:nvSpPr>
              <p:spPr>
                <a:xfrm>
                  <a:off x="1034112" y="1043786"/>
                  <a:ext cx="2018107" cy="108365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120" name="正方形/長方形 119"/>
                <p:cNvSpPr/>
                <p:nvPr/>
              </p:nvSpPr>
              <p:spPr>
                <a:xfrm rot="5400000" flipV="1">
                  <a:off x="1063079" y="1044630"/>
                  <a:ext cx="1330677" cy="138819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>
                    <a:latin typeface="Arial Rounded MT Bold" panose="020F0704030504030204" pitchFamily="34" charset="0"/>
                  </a:endParaRPr>
                </a:p>
              </p:txBody>
            </p:sp>
          </p:grpSp>
          <p:sp>
            <p:nvSpPr>
              <p:cNvPr id="118" name="右矢印 117"/>
              <p:cNvSpPr/>
              <p:nvPr/>
            </p:nvSpPr>
            <p:spPr>
              <a:xfrm flipV="1">
                <a:off x="363103" y="977872"/>
                <a:ext cx="557072" cy="255588"/>
              </a:xfrm>
              <a:prstGeom prst="rightArrow">
                <a:avLst/>
              </a:prstGeom>
              <a:solidFill>
                <a:srgbClr val="14F41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>
                  <a:latin typeface="Arial Rounded MT Bold" panose="020F0704030504030204" pitchFamily="34" charset="0"/>
                </a:endParaRPr>
              </a:p>
            </p:txBody>
          </p:sp>
        </p:grpSp>
        <p:sp>
          <p:nvSpPr>
            <p:cNvPr id="98" name="右矢印 97"/>
            <p:cNvSpPr/>
            <p:nvPr/>
          </p:nvSpPr>
          <p:spPr>
            <a:xfrm rot="16200000" flipV="1">
              <a:off x="1956382" y="6070135"/>
              <a:ext cx="497895" cy="363505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latin typeface="Arial Rounded MT Bold" panose="020F0704030504030204" pitchFamily="34" charset="0"/>
              </a:endParaRPr>
            </a:p>
          </p:txBody>
        </p:sp>
        <p:sp>
          <p:nvSpPr>
            <p:cNvPr id="99" name="右矢印 98"/>
            <p:cNvSpPr/>
            <p:nvPr/>
          </p:nvSpPr>
          <p:spPr>
            <a:xfrm rot="5400000" flipV="1">
              <a:off x="1955262" y="3432204"/>
              <a:ext cx="497895" cy="384289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latin typeface="Arial Rounded MT Bold" panose="020F0704030504030204" pitchFamily="34" charset="0"/>
              </a:endParaRPr>
            </a:p>
          </p:txBody>
        </p:sp>
        <p:sp>
          <p:nvSpPr>
            <p:cNvPr id="100" name="テキスト ボックス 99"/>
            <p:cNvSpPr txBox="1"/>
            <p:nvPr/>
          </p:nvSpPr>
          <p:spPr>
            <a:xfrm>
              <a:off x="2371655" y="3389066"/>
              <a:ext cx="1736796" cy="447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200" dirty="0" smtClean="0">
                  <a:latin typeface="Calibri"/>
                  <a:cs typeface="Calibri"/>
                </a:rPr>
                <a:t>Poor</a:t>
              </a:r>
              <a:r>
                <a:rPr kumimoji="1" lang="ja-JP" altLang="en-US" sz="2200" dirty="0" smtClean="0">
                  <a:latin typeface="Calibri"/>
                  <a:cs typeface="Calibri"/>
                </a:rPr>
                <a:t> </a:t>
              </a:r>
              <a:r>
                <a:rPr kumimoji="1" lang="en-US" altLang="ja-JP" sz="2200" dirty="0" smtClean="0">
                  <a:latin typeface="Calibri"/>
                  <a:cs typeface="Calibri"/>
                </a:rPr>
                <a:t>solvent</a:t>
              </a:r>
              <a:endParaRPr kumimoji="1" lang="ja-JP" altLang="en-US" sz="2200" dirty="0">
                <a:latin typeface="Calibri"/>
                <a:cs typeface="Calibri"/>
              </a:endParaRPr>
            </a:p>
          </p:txBody>
        </p:sp>
        <p:sp>
          <p:nvSpPr>
            <p:cNvPr id="101" name="テキスト ボックス 100"/>
            <p:cNvSpPr txBox="1"/>
            <p:nvPr/>
          </p:nvSpPr>
          <p:spPr>
            <a:xfrm>
              <a:off x="2412415" y="6002940"/>
              <a:ext cx="1736796" cy="447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200" dirty="0" smtClean="0">
                  <a:latin typeface="Calibri"/>
                  <a:cs typeface="Calibri"/>
                </a:rPr>
                <a:t>Poor</a:t>
              </a:r>
              <a:r>
                <a:rPr kumimoji="1" lang="ja-JP" altLang="en-US" sz="2200" dirty="0" smtClean="0">
                  <a:latin typeface="Calibri"/>
                  <a:cs typeface="Calibri"/>
                </a:rPr>
                <a:t> </a:t>
              </a:r>
              <a:r>
                <a:rPr kumimoji="1" lang="en-US" altLang="ja-JP" sz="2200" dirty="0" smtClean="0">
                  <a:latin typeface="Calibri"/>
                  <a:cs typeface="Calibri"/>
                </a:rPr>
                <a:t>solvent</a:t>
              </a:r>
              <a:endParaRPr kumimoji="1" lang="ja-JP" altLang="en-US" sz="2200" dirty="0">
                <a:latin typeface="Calibri"/>
                <a:cs typeface="Calibri"/>
              </a:endParaRPr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9604" y="3823873"/>
              <a:ext cx="2072152" cy="830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>
                  <a:latin typeface="Calibri"/>
                  <a:cs typeface="Calibri"/>
                </a:rPr>
                <a:t>M</a:t>
              </a:r>
              <a:r>
                <a:rPr kumimoji="1" lang="en-US" altLang="ja-JP" sz="2200" dirty="0" smtClean="0">
                  <a:latin typeface="Calibri"/>
                  <a:cs typeface="Calibri"/>
                </a:rPr>
                <a:t>olecules</a:t>
              </a:r>
            </a:p>
            <a:p>
              <a:pPr algn="ctr"/>
              <a:r>
                <a:rPr kumimoji="1" lang="en-US" altLang="ja-JP" sz="2200" dirty="0" smtClean="0">
                  <a:latin typeface="Calibri"/>
                  <a:cs typeface="Calibri"/>
                </a:rPr>
                <a:t>in good solvent</a:t>
              </a:r>
              <a:endParaRPr kumimoji="1" lang="ja-JP" altLang="en-US" sz="2200" dirty="0">
                <a:latin typeface="Calibri"/>
                <a:cs typeface="Calibri"/>
              </a:endParaRPr>
            </a:p>
          </p:txBody>
        </p:sp>
        <p:grpSp>
          <p:nvGrpSpPr>
            <p:cNvPr id="103" name="グループ化 102"/>
            <p:cNvGrpSpPr/>
            <p:nvPr/>
          </p:nvGrpSpPr>
          <p:grpSpPr>
            <a:xfrm>
              <a:off x="3655913" y="4587062"/>
              <a:ext cx="685708" cy="543031"/>
              <a:chOff x="6350377" y="4633417"/>
              <a:chExt cx="977342" cy="749411"/>
            </a:xfrm>
          </p:grpSpPr>
          <p:grpSp>
            <p:nvGrpSpPr>
              <p:cNvPr id="111" name="グループ化 110"/>
              <p:cNvGrpSpPr/>
              <p:nvPr/>
            </p:nvGrpSpPr>
            <p:grpSpPr>
              <a:xfrm rot="21179124">
                <a:off x="6350377" y="4633417"/>
                <a:ext cx="754370" cy="732283"/>
                <a:chOff x="3750166" y="2087450"/>
                <a:chExt cx="405511" cy="332859"/>
              </a:xfrm>
            </p:grpSpPr>
            <p:sp>
              <p:nvSpPr>
                <p:cNvPr id="115" name="アーチ 114"/>
                <p:cNvSpPr/>
                <p:nvPr/>
              </p:nvSpPr>
              <p:spPr>
                <a:xfrm rot="20026847">
                  <a:off x="3923435" y="2087450"/>
                  <a:ext cx="232242" cy="227972"/>
                </a:xfrm>
                <a:prstGeom prst="blockArc">
                  <a:avLst>
                    <a:gd name="adj1" fmla="val 10268262"/>
                    <a:gd name="adj2" fmla="val 16922338"/>
                    <a:gd name="adj3" fmla="val 6578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116" name="アーチ 115"/>
                <p:cNvSpPr/>
                <p:nvPr/>
              </p:nvSpPr>
              <p:spPr>
                <a:xfrm rot="9291300">
                  <a:off x="3750166" y="2193483"/>
                  <a:ext cx="229122" cy="226826"/>
                </a:xfrm>
                <a:prstGeom prst="blockArc">
                  <a:avLst>
                    <a:gd name="adj1" fmla="val 10268262"/>
                    <a:gd name="adj2" fmla="val 16922338"/>
                    <a:gd name="adj3" fmla="val 6578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  <a:latin typeface="Arial Rounded MT Bold" panose="020F0704030504030204" pitchFamily="34" charset="0"/>
                  </a:endParaRPr>
                </a:p>
              </p:txBody>
            </p:sp>
          </p:grpSp>
          <p:grpSp>
            <p:nvGrpSpPr>
              <p:cNvPr id="112" name="グループ化 111"/>
              <p:cNvGrpSpPr/>
              <p:nvPr/>
            </p:nvGrpSpPr>
            <p:grpSpPr>
              <a:xfrm rot="21179124">
                <a:off x="6573327" y="4650365"/>
                <a:ext cx="754392" cy="732463"/>
                <a:chOff x="3750153" y="2087450"/>
                <a:chExt cx="405524" cy="332941"/>
              </a:xfrm>
            </p:grpSpPr>
            <p:sp>
              <p:nvSpPr>
                <p:cNvPr id="113" name="アーチ 112"/>
                <p:cNvSpPr/>
                <p:nvPr/>
              </p:nvSpPr>
              <p:spPr>
                <a:xfrm rot="20026847">
                  <a:off x="3923435" y="2087450"/>
                  <a:ext cx="232242" cy="227972"/>
                </a:xfrm>
                <a:prstGeom prst="blockArc">
                  <a:avLst>
                    <a:gd name="adj1" fmla="val 10268262"/>
                    <a:gd name="adj2" fmla="val 16922338"/>
                    <a:gd name="adj3" fmla="val 6578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114" name="アーチ 113"/>
                <p:cNvSpPr/>
                <p:nvPr/>
              </p:nvSpPr>
              <p:spPr>
                <a:xfrm rot="9291300">
                  <a:off x="3750153" y="2193565"/>
                  <a:ext cx="229122" cy="226826"/>
                </a:xfrm>
                <a:prstGeom prst="blockArc">
                  <a:avLst>
                    <a:gd name="adj1" fmla="val 10268262"/>
                    <a:gd name="adj2" fmla="val 16922338"/>
                    <a:gd name="adj3" fmla="val 6578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  <a:latin typeface="Arial Rounded MT Bold" panose="020F0704030504030204" pitchFamily="34" charset="0"/>
                  </a:endParaRPr>
                </a:p>
              </p:txBody>
            </p:sp>
          </p:grpSp>
        </p:grpSp>
        <p:grpSp>
          <p:nvGrpSpPr>
            <p:cNvPr id="104" name="グループ化 103"/>
            <p:cNvGrpSpPr/>
            <p:nvPr/>
          </p:nvGrpSpPr>
          <p:grpSpPr>
            <a:xfrm>
              <a:off x="4185145" y="3983146"/>
              <a:ext cx="2230462" cy="2907342"/>
              <a:chOff x="4401240" y="4003521"/>
              <a:chExt cx="2230462" cy="2907342"/>
            </a:xfrm>
          </p:grpSpPr>
          <p:sp>
            <p:nvSpPr>
              <p:cNvPr id="105" name="アーチ 104"/>
              <p:cNvSpPr/>
              <p:nvPr/>
            </p:nvSpPr>
            <p:spPr>
              <a:xfrm>
                <a:off x="5411105" y="4003521"/>
                <a:ext cx="896892" cy="2907342"/>
              </a:xfrm>
              <a:prstGeom prst="blockArc">
                <a:avLst>
                  <a:gd name="adj1" fmla="val 14201463"/>
                  <a:gd name="adj2" fmla="val 1160837"/>
                  <a:gd name="adj3" fmla="val 10389"/>
                </a:avLst>
              </a:prstGeom>
              <a:solidFill>
                <a:srgbClr val="F1FF67"/>
              </a:solidFill>
              <a:ln>
                <a:solidFill>
                  <a:srgbClr val="FFFF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>
                  <a:latin typeface="Arial Rounded MT Bold" panose="020F0704030504030204" pitchFamily="34" charset="0"/>
                </a:endParaRPr>
              </a:p>
            </p:txBody>
          </p:sp>
          <p:grpSp>
            <p:nvGrpSpPr>
              <p:cNvPr id="106" name="グループ化 105"/>
              <p:cNvGrpSpPr/>
              <p:nvPr/>
            </p:nvGrpSpPr>
            <p:grpSpPr>
              <a:xfrm>
                <a:off x="5928952" y="5099126"/>
                <a:ext cx="702750" cy="1065335"/>
                <a:chOff x="5588260" y="5049435"/>
                <a:chExt cx="702750" cy="1065335"/>
              </a:xfrm>
            </p:grpSpPr>
            <p:sp>
              <p:nvSpPr>
                <p:cNvPr id="109" name="台形 108"/>
                <p:cNvSpPr/>
                <p:nvPr/>
              </p:nvSpPr>
              <p:spPr>
                <a:xfrm rot="10800000">
                  <a:off x="5588260" y="5049435"/>
                  <a:ext cx="702750" cy="1065335"/>
                </a:xfrm>
                <a:prstGeom prst="trapezoid">
                  <a:avLst>
                    <a:gd name="adj" fmla="val 39503"/>
                  </a:avLst>
                </a:prstGeom>
                <a:noFill/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110" name="台形 109"/>
                <p:cNvSpPr/>
                <p:nvPr/>
              </p:nvSpPr>
              <p:spPr>
                <a:xfrm rot="10800000">
                  <a:off x="5808120" y="5803613"/>
                  <a:ext cx="277070" cy="297193"/>
                </a:xfrm>
                <a:prstGeom prst="trapezoid">
                  <a:avLst>
                    <a:gd name="adj" fmla="val 25030"/>
                  </a:avLst>
                </a:prstGeom>
                <a:gradFill flip="none" rotWithShape="1">
                  <a:gsLst>
                    <a:gs pos="0">
                      <a:srgbClr val="2CA042">
                        <a:shade val="30000"/>
                        <a:satMod val="115000"/>
                      </a:srgbClr>
                    </a:gs>
                    <a:gs pos="50000">
                      <a:srgbClr val="2CA042">
                        <a:shade val="67500"/>
                        <a:satMod val="115000"/>
                      </a:srgbClr>
                    </a:gs>
                    <a:gs pos="100000">
                      <a:srgbClr val="2CA042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19050">
                  <a:solidFill>
                    <a:srgbClr val="2CA04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>
                    <a:latin typeface="Arial Rounded MT Bold" panose="020F0704030504030204" pitchFamily="34" charset="0"/>
                  </a:endParaRPr>
                </a:p>
              </p:txBody>
            </p:sp>
          </p:grpSp>
          <p:sp>
            <p:nvSpPr>
              <p:cNvPr id="107" name="正方形/長方形 106"/>
              <p:cNvSpPr/>
              <p:nvPr/>
            </p:nvSpPr>
            <p:spPr>
              <a:xfrm flipV="1">
                <a:off x="5444820" y="4858578"/>
                <a:ext cx="77400" cy="130164"/>
              </a:xfrm>
              <a:prstGeom prst="rect">
                <a:avLst/>
              </a:prstGeom>
              <a:solidFill>
                <a:srgbClr val="FFFF61"/>
              </a:solidFill>
              <a:ln>
                <a:solidFill>
                  <a:srgbClr val="FFFF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08" name="正方形/長方形 107"/>
              <p:cNvSpPr/>
              <p:nvPr/>
            </p:nvSpPr>
            <p:spPr>
              <a:xfrm>
                <a:off x="4401240" y="4836164"/>
                <a:ext cx="1053400" cy="15063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>
                  <a:latin typeface="Arial Rounded MT Bold" panose="020F0704030504030204" pitchFamily="34" charset="0"/>
                </a:endParaRPr>
              </a:p>
            </p:txBody>
          </p:sp>
        </p:grpSp>
      </p:grpSp>
      <p:grpSp>
        <p:nvGrpSpPr>
          <p:cNvPr id="122" name="グループ化 121"/>
          <p:cNvGrpSpPr/>
          <p:nvPr/>
        </p:nvGrpSpPr>
        <p:grpSpPr>
          <a:xfrm>
            <a:off x="5750787" y="3516403"/>
            <a:ext cx="3340660" cy="1476437"/>
            <a:chOff x="5532503" y="2181323"/>
            <a:chExt cx="3340660" cy="1476437"/>
          </a:xfrm>
        </p:grpSpPr>
        <p:sp>
          <p:nvSpPr>
            <p:cNvPr id="123" name="角丸四角形吹き出し 122"/>
            <p:cNvSpPr/>
            <p:nvPr/>
          </p:nvSpPr>
          <p:spPr>
            <a:xfrm>
              <a:off x="5532503" y="2181323"/>
              <a:ext cx="3340660" cy="1476437"/>
            </a:xfrm>
            <a:prstGeom prst="wedgeRoundRectCallout">
              <a:avLst>
                <a:gd name="adj1" fmla="val -17680"/>
                <a:gd name="adj2" fmla="val 64615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テキスト ボックス 123"/>
            <p:cNvSpPr txBox="1"/>
            <p:nvPr/>
          </p:nvSpPr>
          <p:spPr>
            <a:xfrm>
              <a:off x="5718132" y="2287097"/>
              <a:ext cx="2869971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600" dirty="0" smtClean="0">
                  <a:latin typeface="Calibri"/>
                  <a:cs typeface="Calibri"/>
                </a:rPr>
                <a:t>UV-Vis </a:t>
              </a:r>
              <a:r>
                <a:rPr lang="en-US" altLang="ja-JP" sz="2600" dirty="0">
                  <a:latin typeface="Calibri"/>
                  <a:cs typeface="Calibri"/>
                </a:rPr>
                <a:t>Spectra</a:t>
              </a:r>
            </a:p>
            <a:p>
              <a:r>
                <a:rPr lang="en-US" altLang="ja-JP" sz="2600" dirty="0" smtClean="0">
                  <a:latin typeface="Calibri"/>
                  <a:cs typeface="Calibri"/>
                </a:rPr>
                <a:t>Fluorescent </a:t>
              </a:r>
              <a:r>
                <a:rPr lang="en-US" altLang="ja-JP" sz="2600" dirty="0">
                  <a:latin typeface="Calibri"/>
                  <a:cs typeface="Calibri"/>
                </a:rPr>
                <a:t>Spectra</a:t>
              </a:r>
              <a:endParaRPr lang="en-US" altLang="ja-JP" sz="2600" dirty="0" smtClean="0">
                <a:latin typeface="Calibri"/>
                <a:cs typeface="Calibri"/>
              </a:endParaRPr>
            </a:p>
            <a:p>
              <a:r>
                <a:rPr lang="en-US" altLang="ja-JP" sz="2600" dirty="0" smtClean="0">
                  <a:latin typeface="Calibri"/>
                  <a:cs typeface="Calibri"/>
                </a:rPr>
                <a:t>AFM, IR</a:t>
              </a:r>
            </a:p>
          </p:txBody>
        </p:sp>
      </p:grpSp>
      <p:grpSp>
        <p:nvGrpSpPr>
          <p:cNvPr id="125" name="グループ化 124"/>
          <p:cNvGrpSpPr/>
          <p:nvPr/>
        </p:nvGrpSpPr>
        <p:grpSpPr>
          <a:xfrm>
            <a:off x="162316" y="1275076"/>
            <a:ext cx="3952832" cy="1946360"/>
            <a:chOff x="370317" y="1258128"/>
            <a:chExt cx="3904845" cy="1879600"/>
          </a:xfrm>
        </p:grpSpPr>
        <p:grpSp>
          <p:nvGrpSpPr>
            <p:cNvPr id="126" name="グループ化 125"/>
            <p:cNvGrpSpPr/>
            <p:nvPr/>
          </p:nvGrpSpPr>
          <p:grpSpPr>
            <a:xfrm>
              <a:off x="653988" y="1258128"/>
              <a:ext cx="3621174" cy="1879600"/>
              <a:chOff x="596559" y="1350674"/>
              <a:chExt cx="3988905" cy="2057246"/>
            </a:xfrm>
          </p:grpSpPr>
          <p:grpSp>
            <p:nvGrpSpPr>
              <p:cNvPr id="131" name="グループ化 130"/>
              <p:cNvGrpSpPr/>
              <p:nvPr/>
            </p:nvGrpSpPr>
            <p:grpSpPr>
              <a:xfrm>
                <a:off x="596559" y="1350674"/>
                <a:ext cx="3988905" cy="2057246"/>
                <a:chOff x="596559" y="1350674"/>
                <a:chExt cx="3988905" cy="2057246"/>
              </a:xfrm>
            </p:grpSpPr>
            <p:grpSp>
              <p:nvGrpSpPr>
                <p:cNvPr id="135" name="グループ化 134"/>
                <p:cNvGrpSpPr/>
                <p:nvPr/>
              </p:nvGrpSpPr>
              <p:grpSpPr>
                <a:xfrm>
                  <a:off x="596559" y="1350674"/>
                  <a:ext cx="3988905" cy="2057246"/>
                  <a:chOff x="232494" y="1977924"/>
                  <a:chExt cx="2915979" cy="1510748"/>
                </a:xfrm>
              </p:grpSpPr>
              <p:pic>
                <p:nvPicPr>
                  <p:cNvPr id="143" name="図 142" descr="スクリーンショット 2014-09-07 10.00.22.png"/>
                  <p:cNvPicPr>
                    <a:picLocks noChangeAspect="1"/>
                  </p:cNvPicPr>
                  <p:nvPr/>
                </p:nvPicPr>
                <p:blipFill rotWithShape="1"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32494" y="1977924"/>
                    <a:ext cx="2915979" cy="1510748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  <a:effectLst/>
                </p:spPr>
              </p:pic>
              <p:cxnSp>
                <p:nvCxnSpPr>
                  <p:cNvPr id="144" name="直線コネクタ 143"/>
                  <p:cNvCxnSpPr/>
                  <p:nvPr/>
                </p:nvCxnSpPr>
                <p:spPr>
                  <a:xfrm flipV="1">
                    <a:off x="488156" y="2947989"/>
                    <a:ext cx="1707356" cy="2"/>
                  </a:xfrm>
                  <a:prstGeom prst="line">
                    <a:avLst/>
                  </a:prstGeom>
                  <a:ln w="38100">
                    <a:solidFill>
                      <a:srgbClr val="2207C5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5" name="円弧 144"/>
                  <p:cNvSpPr/>
                  <p:nvPr/>
                </p:nvSpPr>
                <p:spPr>
                  <a:xfrm>
                    <a:off x="1945482" y="2713573"/>
                    <a:ext cx="399532" cy="249237"/>
                  </a:xfrm>
                  <a:prstGeom prst="arc">
                    <a:avLst/>
                  </a:prstGeom>
                  <a:ln w="38100">
                    <a:solidFill>
                      <a:srgbClr val="2207C5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146" name="円弧 145"/>
                  <p:cNvSpPr/>
                  <p:nvPr/>
                </p:nvSpPr>
                <p:spPr>
                  <a:xfrm rot="5400000">
                    <a:off x="2040790" y="2643770"/>
                    <a:ext cx="227933" cy="380513"/>
                  </a:xfrm>
                  <a:prstGeom prst="arc">
                    <a:avLst/>
                  </a:prstGeom>
                  <a:ln w="38100">
                    <a:solidFill>
                      <a:srgbClr val="2207C5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cxnSp>
                <p:nvCxnSpPr>
                  <p:cNvPr id="147" name="直線コネクタ 146"/>
                  <p:cNvCxnSpPr/>
                  <p:nvPr/>
                </p:nvCxnSpPr>
                <p:spPr>
                  <a:xfrm>
                    <a:off x="1537902" y="2713573"/>
                    <a:ext cx="635519" cy="0"/>
                  </a:xfrm>
                  <a:prstGeom prst="line">
                    <a:avLst/>
                  </a:prstGeom>
                  <a:ln w="38100">
                    <a:solidFill>
                      <a:srgbClr val="2207C5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8" name="円弧 147"/>
                  <p:cNvSpPr/>
                  <p:nvPr/>
                </p:nvSpPr>
                <p:spPr>
                  <a:xfrm rot="10955692">
                    <a:off x="1454720" y="2452842"/>
                    <a:ext cx="190086" cy="263047"/>
                  </a:xfrm>
                  <a:prstGeom prst="arc">
                    <a:avLst/>
                  </a:prstGeom>
                  <a:ln w="38100">
                    <a:solidFill>
                      <a:srgbClr val="2207C5"/>
                    </a:solidFill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149" name="円弧 148"/>
                  <p:cNvSpPr/>
                  <p:nvPr/>
                </p:nvSpPr>
                <p:spPr>
                  <a:xfrm rot="16200000">
                    <a:off x="1514012" y="2415869"/>
                    <a:ext cx="238631" cy="356715"/>
                  </a:xfrm>
                  <a:prstGeom prst="arc">
                    <a:avLst/>
                  </a:prstGeom>
                  <a:ln w="38100">
                    <a:solidFill>
                      <a:srgbClr val="2207C5"/>
                    </a:solidFill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cxnSp>
                <p:nvCxnSpPr>
                  <p:cNvPr id="150" name="直線コネクタ 149"/>
                  <p:cNvCxnSpPr>
                    <a:stCxn id="149" idx="2"/>
                  </p:cNvCxnSpPr>
                  <p:nvPr/>
                </p:nvCxnSpPr>
                <p:spPr>
                  <a:xfrm>
                    <a:off x="1633328" y="2474911"/>
                    <a:ext cx="1204692" cy="6967"/>
                  </a:xfrm>
                  <a:prstGeom prst="line">
                    <a:avLst/>
                  </a:prstGeom>
                  <a:ln w="38100">
                    <a:solidFill>
                      <a:srgbClr val="2207C5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" name="円弧 150"/>
                  <p:cNvSpPr/>
                  <p:nvPr/>
                </p:nvSpPr>
                <p:spPr>
                  <a:xfrm rot="991201">
                    <a:off x="2701073" y="2475386"/>
                    <a:ext cx="216004" cy="193712"/>
                  </a:xfrm>
                  <a:prstGeom prst="arc">
                    <a:avLst>
                      <a:gd name="adj1" fmla="val 16200000"/>
                      <a:gd name="adj2" fmla="val 645529"/>
                    </a:avLst>
                  </a:prstGeom>
                  <a:ln w="38100">
                    <a:solidFill>
                      <a:srgbClr val="2207C5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sp>
              <p:nvSpPr>
                <p:cNvPr id="136" name="円弧 135"/>
                <p:cNvSpPr/>
                <p:nvPr/>
              </p:nvSpPr>
              <p:spPr>
                <a:xfrm>
                  <a:off x="1368792" y="2282381"/>
                  <a:ext cx="547679" cy="736737"/>
                </a:xfrm>
                <a:prstGeom prst="arc">
                  <a:avLst>
                    <a:gd name="adj1" fmla="val 17015048"/>
                    <a:gd name="adj2" fmla="val 149379"/>
                  </a:avLst>
                </a:prstGeom>
                <a:ln w="38100">
                  <a:solidFill>
                    <a:srgbClr val="2207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7" name="円弧 136"/>
                <p:cNvSpPr/>
                <p:nvPr/>
              </p:nvSpPr>
              <p:spPr>
                <a:xfrm rot="4525178">
                  <a:off x="1249561" y="2384659"/>
                  <a:ext cx="608456" cy="744186"/>
                </a:xfrm>
                <a:prstGeom prst="arc">
                  <a:avLst>
                    <a:gd name="adj1" fmla="val 16428421"/>
                    <a:gd name="adj2" fmla="val 20326399"/>
                  </a:avLst>
                </a:prstGeom>
                <a:ln w="38100">
                  <a:solidFill>
                    <a:srgbClr val="2207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" name="円弧 137"/>
                <p:cNvSpPr/>
                <p:nvPr/>
              </p:nvSpPr>
              <p:spPr>
                <a:xfrm>
                  <a:off x="938115" y="2224088"/>
                  <a:ext cx="820597" cy="247650"/>
                </a:xfrm>
                <a:prstGeom prst="arc">
                  <a:avLst>
                    <a:gd name="adj1" fmla="val 14408579"/>
                    <a:gd name="adj2" fmla="val 21220300"/>
                  </a:avLst>
                </a:prstGeom>
                <a:ln w="38100">
                  <a:solidFill>
                    <a:srgbClr val="2207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" name="円弧 138"/>
                <p:cNvSpPr/>
                <p:nvPr/>
              </p:nvSpPr>
              <p:spPr>
                <a:xfrm rot="8945572">
                  <a:off x="1254113" y="2680103"/>
                  <a:ext cx="820597" cy="341558"/>
                </a:xfrm>
                <a:prstGeom prst="arc">
                  <a:avLst>
                    <a:gd name="adj1" fmla="val 16033810"/>
                    <a:gd name="adj2" fmla="val 20284523"/>
                  </a:avLst>
                </a:prstGeom>
                <a:ln w="38100">
                  <a:solidFill>
                    <a:srgbClr val="2207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40" name="直線コネクタ 139"/>
                <p:cNvCxnSpPr/>
                <p:nvPr/>
              </p:nvCxnSpPr>
              <p:spPr>
                <a:xfrm flipV="1">
                  <a:off x="964290" y="3102594"/>
                  <a:ext cx="545423" cy="2680"/>
                </a:xfrm>
                <a:prstGeom prst="line">
                  <a:avLst/>
                </a:prstGeom>
                <a:ln w="38100">
                  <a:solidFill>
                    <a:srgbClr val="2207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線コネクタ 140"/>
                <p:cNvCxnSpPr>
                  <a:endCxn id="138" idx="0"/>
                </p:cNvCxnSpPr>
                <p:nvPr/>
              </p:nvCxnSpPr>
              <p:spPr>
                <a:xfrm flipV="1">
                  <a:off x="938115" y="2225905"/>
                  <a:ext cx="340263" cy="2948"/>
                </a:xfrm>
                <a:prstGeom prst="line">
                  <a:avLst/>
                </a:prstGeom>
                <a:ln w="38100">
                  <a:solidFill>
                    <a:srgbClr val="2207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" name="円/楕円 141"/>
                <p:cNvSpPr/>
                <p:nvPr/>
              </p:nvSpPr>
              <p:spPr>
                <a:xfrm>
                  <a:off x="918571" y="3079734"/>
                  <a:ext cx="45719" cy="45719"/>
                </a:xfrm>
                <a:prstGeom prst="ellipse">
                  <a:avLst/>
                </a:prstGeom>
                <a:solidFill>
                  <a:srgbClr val="2207C5"/>
                </a:solidFill>
                <a:ln>
                  <a:solidFill>
                    <a:srgbClr val="2207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32" name="円/楕円 131"/>
              <p:cNvSpPr/>
              <p:nvPr/>
            </p:nvSpPr>
            <p:spPr>
              <a:xfrm>
                <a:off x="912583" y="2646114"/>
                <a:ext cx="45719" cy="45719"/>
              </a:xfrm>
              <a:prstGeom prst="ellipse">
                <a:avLst/>
              </a:prstGeom>
              <a:solidFill>
                <a:srgbClr val="2207C5"/>
              </a:solidFill>
              <a:ln>
                <a:solidFill>
                  <a:srgbClr val="2207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円/楕円 132"/>
              <p:cNvSpPr/>
              <p:nvPr/>
            </p:nvSpPr>
            <p:spPr>
              <a:xfrm>
                <a:off x="902863" y="2205993"/>
                <a:ext cx="45719" cy="45719"/>
              </a:xfrm>
              <a:prstGeom prst="ellipse">
                <a:avLst/>
              </a:prstGeom>
              <a:solidFill>
                <a:srgbClr val="2207C5"/>
              </a:solidFill>
              <a:ln>
                <a:solidFill>
                  <a:srgbClr val="2207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円/楕円 133"/>
              <p:cNvSpPr/>
              <p:nvPr/>
            </p:nvSpPr>
            <p:spPr>
              <a:xfrm>
                <a:off x="4220120" y="2228853"/>
                <a:ext cx="45719" cy="45719"/>
              </a:xfrm>
              <a:prstGeom prst="ellipse">
                <a:avLst/>
              </a:prstGeom>
              <a:solidFill>
                <a:srgbClr val="2207C5"/>
              </a:solidFill>
              <a:ln>
                <a:solidFill>
                  <a:srgbClr val="2207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7" name="正方形/長方形 126"/>
            <p:cNvSpPr/>
            <p:nvPr/>
          </p:nvSpPr>
          <p:spPr>
            <a:xfrm>
              <a:off x="1677354" y="2310229"/>
              <a:ext cx="452577" cy="300407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右矢印 127"/>
            <p:cNvSpPr/>
            <p:nvPr/>
          </p:nvSpPr>
          <p:spPr>
            <a:xfrm flipV="1">
              <a:off x="371621" y="1955478"/>
              <a:ext cx="497895" cy="225966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29" name="右矢印 128"/>
            <p:cNvSpPr/>
            <p:nvPr/>
          </p:nvSpPr>
          <p:spPr>
            <a:xfrm flipV="1">
              <a:off x="382738" y="2745783"/>
              <a:ext cx="497895" cy="225966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30" name="右矢印 129"/>
            <p:cNvSpPr/>
            <p:nvPr/>
          </p:nvSpPr>
          <p:spPr>
            <a:xfrm flipV="1">
              <a:off x="370317" y="2352059"/>
              <a:ext cx="497895" cy="225966"/>
            </a:xfrm>
            <a:prstGeom prst="rightArrow">
              <a:avLst/>
            </a:prstGeom>
            <a:solidFill>
              <a:srgbClr val="14F41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cxnSp>
        <p:nvCxnSpPr>
          <p:cNvPr id="152" name="直線コネクタ 151"/>
          <p:cNvCxnSpPr/>
          <p:nvPr/>
        </p:nvCxnSpPr>
        <p:spPr>
          <a:xfrm>
            <a:off x="1959962" y="2682917"/>
            <a:ext cx="2979738" cy="591920"/>
          </a:xfrm>
          <a:prstGeom prst="line">
            <a:avLst/>
          </a:prstGeom>
          <a:ln w="38100" cmpd="sng"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/>
          <p:cNvCxnSpPr/>
          <p:nvPr/>
        </p:nvCxnSpPr>
        <p:spPr>
          <a:xfrm flipV="1">
            <a:off x="1959962" y="1067002"/>
            <a:ext cx="2945619" cy="1285839"/>
          </a:xfrm>
          <a:prstGeom prst="line">
            <a:avLst/>
          </a:prstGeom>
          <a:ln w="38100" cmpd="sng"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13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93"/>
    </mc:Choice>
    <mc:Fallback xmlns="">
      <p:transition spd="slow" advTm="7879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 rot="20630529">
            <a:off x="1549868" y="3198521"/>
            <a:ext cx="5966085" cy="167889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2598331" y="4066206"/>
            <a:ext cx="929390" cy="9626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5504771" y="2955415"/>
            <a:ext cx="929390" cy="9626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120231" y="3678092"/>
            <a:ext cx="2286000" cy="166258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6739112" y="2605436"/>
            <a:ext cx="2286000" cy="166258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8"/>
          <p:cNvSpPr txBox="1"/>
          <p:nvPr/>
        </p:nvSpPr>
        <p:spPr>
          <a:xfrm>
            <a:off x="1729969" y="5610422"/>
            <a:ext cx="2931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 Rounded MT Bold" panose="020F0704030504030204" pitchFamily="34" charset="0"/>
              </a:rPr>
              <a:t>Hydrogen bonding</a:t>
            </a:r>
            <a:endParaRPr kumimoji="1" lang="ja-JP" alt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8" name="テキスト ボックス 9"/>
          <p:cNvSpPr txBox="1"/>
          <p:nvPr/>
        </p:nvSpPr>
        <p:spPr>
          <a:xfrm>
            <a:off x="2498198" y="2815986"/>
            <a:ext cx="167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kumimoji="1" lang="en-US" altLang="ja-JP" sz="2400" dirty="0" smtClean="0"/>
              <a:t>π</a:t>
            </a:r>
            <a:r>
              <a:rPr kumimoji="1" lang="en-US" altLang="ja-JP" sz="2400" dirty="0"/>
              <a:t>-</a:t>
            </a:r>
            <a:r>
              <a:rPr kumimoji="1" lang="en-US" altLang="ja-JP" sz="2400" dirty="0" smtClean="0"/>
              <a:t>stacking</a:t>
            </a:r>
            <a:endParaRPr kumimoji="1" lang="ja-JP" altLang="en-US" sz="2400" dirty="0"/>
          </a:p>
        </p:txBody>
      </p:sp>
      <p:sp>
        <p:nvSpPr>
          <p:cNvPr id="9" name="正方形/長方形 10"/>
          <p:cNvSpPr/>
          <p:nvPr/>
        </p:nvSpPr>
        <p:spPr>
          <a:xfrm>
            <a:off x="5849386" y="4900891"/>
            <a:ext cx="3164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Arial Rounded MT Bold" panose="020F0704030504030204" pitchFamily="34" charset="0"/>
              </a:rPr>
              <a:t>Van der Waals force</a:t>
            </a:r>
            <a:endParaRPr lang="ja-JP" alt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10" name="図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32" y="2815986"/>
            <a:ext cx="8949077" cy="1973613"/>
          </a:xfrm>
          <a:prstGeom prst="rect">
            <a:avLst/>
          </a:prstGeom>
        </p:spPr>
      </p:pic>
      <p:sp>
        <p:nvSpPr>
          <p:cNvPr id="11" name="テキスト ボックス 7"/>
          <p:cNvSpPr txBox="1"/>
          <p:nvPr/>
        </p:nvSpPr>
        <p:spPr>
          <a:xfrm>
            <a:off x="50034" y="117084"/>
            <a:ext cx="5927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Calibri"/>
                <a:ea typeface="Adobe Gothic Std B" panose="020B0800000000000000" pitchFamily="34" charset="-128"/>
                <a:cs typeface="Calibri"/>
              </a:rPr>
              <a:t>Molecular design :</a:t>
            </a:r>
            <a:r>
              <a:rPr lang="ja-JP" altLang="en-US" sz="3200" dirty="0"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endParaRPr lang="en-US" altLang="ja-JP" sz="3200" dirty="0" smtClean="0">
              <a:latin typeface="Calibri"/>
              <a:ea typeface="Adobe Gothic Std B" panose="020B0800000000000000" pitchFamily="34" charset="-128"/>
              <a:cs typeface="Calibri"/>
            </a:endParaRPr>
          </a:p>
          <a:p>
            <a:r>
              <a:rPr lang="en-US" altLang="ja-JP" sz="3200" dirty="0" err="1" smtClean="0">
                <a:latin typeface="Calibri"/>
                <a:ea typeface="Adobe Gothic Std B" panose="020B0800000000000000" pitchFamily="34" charset="-128"/>
                <a:cs typeface="Calibri"/>
              </a:rPr>
              <a:t>Amphiphilic</a:t>
            </a:r>
            <a:r>
              <a:rPr lang="en-US" altLang="ja-JP" sz="3200" dirty="0" smtClean="0"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lang="en-US" altLang="ja-JP" sz="3200" b="1" dirty="0" smtClean="0">
                <a:solidFill>
                  <a:srgbClr val="49FF1F"/>
                </a:solidFill>
                <a:latin typeface="Calibri"/>
                <a:ea typeface="Adobe Gothic Std B" panose="020B0800000000000000" pitchFamily="34" charset="-128"/>
                <a:cs typeface="Calibri"/>
              </a:rPr>
              <a:t>OPV molecule</a:t>
            </a:r>
            <a:endParaRPr lang="ja-JP" altLang="en-US" sz="3200" b="1" dirty="0">
              <a:solidFill>
                <a:srgbClr val="49FF1F"/>
              </a:solidFill>
              <a:latin typeface="Calibri"/>
              <a:ea typeface="Adobe Gothic Std B" panose="020B0800000000000000" pitchFamily="34" charset="-128"/>
              <a:cs typeface="Calibri"/>
            </a:endParaRPr>
          </a:p>
        </p:txBody>
      </p:sp>
      <p:sp>
        <p:nvSpPr>
          <p:cNvPr id="12" name="テキスト ボックス 14"/>
          <p:cNvSpPr txBox="1"/>
          <p:nvPr/>
        </p:nvSpPr>
        <p:spPr>
          <a:xfrm>
            <a:off x="6434162" y="2061102"/>
            <a:ext cx="1500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alibri"/>
                <a:ea typeface="Adobe Gothic Std B" panose="020B0800000000000000" pitchFamily="34" charset="-128"/>
                <a:cs typeface="Calibri"/>
              </a:rPr>
              <a:t>OPV molecule</a:t>
            </a:r>
            <a:endParaRPr kumimoji="1" lang="ja-JP" altLang="en-US" dirty="0">
              <a:latin typeface="Calibri"/>
              <a:ea typeface="Adobe Gothic Std B" panose="020B0800000000000000" pitchFamily="34" charset="-128"/>
              <a:cs typeface="Calibri"/>
            </a:endParaRPr>
          </a:p>
        </p:txBody>
      </p:sp>
      <p:sp>
        <p:nvSpPr>
          <p:cNvPr id="13" name="テキスト ボックス 6"/>
          <p:cNvSpPr txBox="1"/>
          <p:nvPr/>
        </p:nvSpPr>
        <p:spPr>
          <a:xfrm>
            <a:off x="299865" y="3177521"/>
            <a:ext cx="1893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250CB8"/>
                </a:solidFill>
                <a:latin typeface="Arial Rounded MT Bold" panose="020F0704030504030204" pitchFamily="34" charset="0"/>
              </a:rPr>
              <a:t>Hydrophilic</a:t>
            </a:r>
            <a:endParaRPr kumimoji="1" lang="ja-JP" altLang="en-US" sz="2400" b="1" dirty="0">
              <a:solidFill>
                <a:srgbClr val="250CB8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テキスト ボックス 16"/>
          <p:cNvSpPr txBox="1"/>
          <p:nvPr/>
        </p:nvSpPr>
        <p:spPr>
          <a:xfrm>
            <a:off x="3535248" y="4645761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C8E2E"/>
                </a:solidFill>
                <a:latin typeface="Arial Rounded MT Bold" panose="020F0704030504030204" pitchFamily="34" charset="0"/>
              </a:rPr>
              <a:t>Hydrophobic</a:t>
            </a:r>
            <a:endParaRPr kumimoji="1" lang="ja-JP" altLang="en-US" sz="2400" b="1" dirty="0">
              <a:solidFill>
                <a:srgbClr val="0C8E2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テキスト ボックス 12"/>
          <p:cNvSpPr txBox="1"/>
          <p:nvPr/>
        </p:nvSpPr>
        <p:spPr>
          <a:xfrm>
            <a:off x="4336474" y="6276316"/>
            <a:ext cx="531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 Rounded MT Bold" panose="020F0704030504030204" pitchFamily="34" charset="0"/>
              </a:rPr>
              <a:t>OPV :</a:t>
            </a:r>
            <a:r>
              <a:rPr lang="en-US" altLang="ja-JP" sz="2400" b="1" dirty="0">
                <a:latin typeface="Arial Rounded MT Bold" panose="020F0704030504030204" pitchFamily="34" charset="0"/>
              </a:rPr>
              <a:t> </a:t>
            </a:r>
            <a:r>
              <a:rPr lang="en-US" altLang="ja-JP" sz="2400" dirty="0" err="1" smtClean="0">
                <a:latin typeface="Arial Rounded MT Bold" panose="020F0704030504030204" pitchFamily="34" charset="0"/>
              </a:rPr>
              <a:t>Oligo</a:t>
            </a:r>
            <a:r>
              <a:rPr lang="en-US" altLang="ja-JP" sz="2400" dirty="0">
                <a:latin typeface="Arial Rounded MT Bold" panose="020F0704030504030204" pitchFamily="34" charset="0"/>
              </a:rPr>
              <a:t> </a:t>
            </a:r>
            <a:r>
              <a:rPr lang="en-US" altLang="ja-JP" sz="2400" dirty="0" err="1" smtClean="0">
                <a:latin typeface="Arial Rounded MT Bold" panose="020F0704030504030204" pitchFamily="34" charset="0"/>
              </a:rPr>
              <a:t>phenylene</a:t>
            </a:r>
            <a:r>
              <a:rPr lang="ja-JP" altLang="en-US" sz="2400" dirty="0">
                <a:latin typeface="Arial Rounded MT Bold" panose="020F0704030504030204" pitchFamily="34" charset="0"/>
              </a:rPr>
              <a:t> </a:t>
            </a:r>
            <a:r>
              <a:rPr lang="en-US" altLang="ja-JP" sz="2400" dirty="0" err="1" smtClean="0">
                <a:latin typeface="Arial Rounded MT Bold" panose="020F0704030504030204" pitchFamily="34" charset="0"/>
              </a:rPr>
              <a:t>vinylene</a:t>
            </a:r>
            <a:endParaRPr kumimoji="1" lang="ja-JP" altLang="en-US" sz="2400" dirty="0">
              <a:latin typeface="Arial Rounded MT Bold" panose="020F0704030504030204" pitchFamily="34" charset="0"/>
            </a:endParaRPr>
          </a:p>
        </p:txBody>
      </p:sp>
      <p:grpSp>
        <p:nvGrpSpPr>
          <p:cNvPr id="16" name="グループ化 48"/>
          <p:cNvGrpSpPr/>
          <p:nvPr/>
        </p:nvGrpSpPr>
        <p:grpSpPr>
          <a:xfrm>
            <a:off x="246921" y="1738328"/>
            <a:ext cx="2198332" cy="808582"/>
            <a:chOff x="334929" y="1796854"/>
            <a:chExt cx="2198332" cy="808582"/>
          </a:xfrm>
        </p:grpSpPr>
        <p:cxnSp>
          <p:nvCxnSpPr>
            <p:cNvPr id="17" name="直線矢印コネクタ 45"/>
            <p:cNvCxnSpPr/>
            <p:nvPr/>
          </p:nvCxnSpPr>
          <p:spPr>
            <a:xfrm>
              <a:off x="334929" y="2185183"/>
              <a:ext cx="2198332" cy="0"/>
            </a:xfrm>
            <a:prstGeom prst="straightConnector1">
              <a:avLst/>
            </a:prstGeom>
            <a:ln w="476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46"/>
            <p:cNvCxnSpPr/>
            <p:nvPr/>
          </p:nvCxnSpPr>
          <p:spPr>
            <a:xfrm>
              <a:off x="1409043" y="1796854"/>
              <a:ext cx="0" cy="808582"/>
            </a:xfrm>
            <a:prstGeom prst="straightConnector1">
              <a:avLst/>
            </a:prstGeom>
            <a:ln w="476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グループ化 19"/>
          <p:cNvGrpSpPr/>
          <p:nvPr/>
        </p:nvGrpSpPr>
        <p:grpSpPr>
          <a:xfrm>
            <a:off x="2963922" y="1746511"/>
            <a:ext cx="2245960" cy="843469"/>
            <a:chOff x="5216197" y="1443967"/>
            <a:chExt cx="3233809" cy="1037231"/>
          </a:xfrm>
          <a:solidFill>
            <a:srgbClr val="0000FF">
              <a:alpha val="55000"/>
            </a:srgbClr>
          </a:solidFill>
        </p:grpSpPr>
        <p:sp>
          <p:nvSpPr>
            <p:cNvPr id="20" name="右矢印 49"/>
            <p:cNvSpPr/>
            <p:nvPr/>
          </p:nvSpPr>
          <p:spPr>
            <a:xfrm>
              <a:off x="5216197" y="1667055"/>
              <a:ext cx="2880881" cy="180399"/>
            </a:xfrm>
            <a:prstGeom prst="right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右矢印 50"/>
            <p:cNvSpPr/>
            <p:nvPr/>
          </p:nvSpPr>
          <p:spPr>
            <a:xfrm>
              <a:off x="5216197" y="1443967"/>
              <a:ext cx="2562829" cy="180399"/>
            </a:xfrm>
            <a:prstGeom prst="right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右矢印 51"/>
            <p:cNvSpPr/>
            <p:nvPr/>
          </p:nvSpPr>
          <p:spPr>
            <a:xfrm>
              <a:off x="5216476" y="1888680"/>
              <a:ext cx="3233530" cy="180399"/>
            </a:xfrm>
            <a:prstGeom prst="right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右矢印 52"/>
            <p:cNvSpPr/>
            <p:nvPr/>
          </p:nvSpPr>
          <p:spPr>
            <a:xfrm>
              <a:off x="5216476" y="2303731"/>
              <a:ext cx="2562550" cy="177467"/>
            </a:xfrm>
            <a:prstGeom prst="right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右矢印 53"/>
            <p:cNvSpPr/>
            <p:nvPr/>
          </p:nvSpPr>
          <p:spPr>
            <a:xfrm>
              <a:off x="5216476" y="2111768"/>
              <a:ext cx="2880602" cy="180399"/>
            </a:xfrm>
            <a:prstGeom prst="right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5" name="図 8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7168">
            <a:off x="5843572" y="81042"/>
            <a:ext cx="3021932" cy="193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7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36" y="700143"/>
            <a:ext cx="8170300" cy="150268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36" y="2345726"/>
            <a:ext cx="5088721" cy="149202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36" y="4093804"/>
            <a:ext cx="6600554" cy="92813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28369"/>
            <a:ext cx="9144000" cy="165833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" y="25555"/>
            <a:ext cx="46041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latin typeface="Calibri"/>
                <a:cs typeface="Calibri"/>
              </a:rPr>
              <a:t>Synthesis scheme : </a:t>
            </a:r>
            <a:r>
              <a:rPr lang="en-US" altLang="ja-JP" sz="3200" b="1" dirty="0" err="1" smtClean="0">
                <a:latin typeface="Calibri"/>
                <a:cs typeface="Calibri"/>
              </a:rPr>
              <a:t>P</a:t>
            </a:r>
            <a:r>
              <a:rPr kumimoji="1" lang="en-US" altLang="ja-JP" sz="3200" b="1" dirty="0" err="1" smtClean="0">
                <a:latin typeface="Calibri"/>
                <a:cs typeface="Calibri"/>
              </a:rPr>
              <a:t>artⅠ</a:t>
            </a:r>
            <a:endParaRPr kumimoji="1" lang="ja-JP" altLang="en-US" sz="32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51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61"/>
    </mc:Choice>
    <mc:Fallback xmlns="">
      <p:transition spd="slow" advTm="5086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図形グループ 9"/>
          <p:cNvGrpSpPr/>
          <p:nvPr/>
        </p:nvGrpSpPr>
        <p:grpSpPr>
          <a:xfrm>
            <a:off x="0" y="840891"/>
            <a:ext cx="9156700" cy="3024429"/>
            <a:chOff x="0" y="1092200"/>
            <a:chExt cx="9156700" cy="3024429"/>
          </a:xfrm>
        </p:grpSpPr>
        <p:pic>
          <p:nvPicPr>
            <p:cNvPr id="2" name="図 1" descr="canterbury-1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0922" y="1092200"/>
              <a:ext cx="4595778" cy="3024429"/>
            </a:xfrm>
            <a:prstGeom prst="rect">
              <a:avLst/>
            </a:prstGeom>
          </p:spPr>
        </p:pic>
        <p:pic>
          <p:nvPicPr>
            <p:cNvPr id="5" name="図 4" descr="Screen Shot 2019-01-19 at 20.08.07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092200"/>
              <a:ext cx="4573622" cy="3022601"/>
            </a:xfrm>
            <a:prstGeom prst="rect">
              <a:avLst/>
            </a:prstGeom>
          </p:spPr>
        </p:pic>
      </p:grpSp>
      <p:grpSp>
        <p:nvGrpSpPr>
          <p:cNvPr id="11" name="図形グループ 10"/>
          <p:cNvGrpSpPr/>
          <p:nvPr/>
        </p:nvGrpSpPr>
        <p:grpSpPr>
          <a:xfrm>
            <a:off x="0" y="3804533"/>
            <a:ext cx="9156700" cy="3091564"/>
            <a:chOff x="0" y="3945792"/>
            <a:chExt cx="9156700" cy="2950308"/>
          </a:xfrm>
        </p:grpSpPr>
        <p:pic>
          <p:nvPicPr>
            <p:cNvPr id="3" name="図 2" descr="canterbury 2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999486"/>
              <a:ext cx="4586322" cy="2882900"/>
            </a:xfrm>
            <a:prstGeom prst="rect">
              <a:avLst/>
            </a:prstGeom>
          </p:spPr>
        </p:pic>
        <p:pic>
          <p:nvPicPr>
            <p:cNvPr id="4" name="図 3" descr="university of kent  image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3622" y="4000500"/>
              <a:ext cx="4583078" cy="2895600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6723446" y="3945792"/>
              <a:ext cx="2420554" cy="440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Calibri"/>
                  <a:cs typeface="Calibri"/>
                </a:rPr>
                <a:t>University</a:t>
              </a:r>
              <a:r>
                <a:rPr kumimoji="1" lang="ja-JP" altLang="en-US" sz="2400" dirty="0" smtClean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kumimoji="1" lang="en-US" altLang="ja-JP" sz="2400" dirty="0" smtClean="0">
                  <a:solidFill>
                    <a:schemeClr val="bg1"/>
                  </a:solidFill>
                  <a:latin typeface="Calibri"/>
                  <a:cs typeface="Calibri"/>
                </a:rPr>
                <a:t>of</a:t>
              </a:r>
              <a:r>
                <a:rPr kumimoji="1" lang="ja-JP" altLang="en-US" sz="2400" dirty="0" smtClean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kumimoji="1" lang="en-US" altLang="ja-JP" sz="2400" dirty="0" smtClean="0">
                  <a:solidFill>
                    <a:schemeClr val="bg1"/>
                  </a:solidFill>
                  <a:latin typeface="Calibri"/>
                  <a:cs typeface="Calibri"/>
                </a:rPr>
                <a:t>Kent</a:t>
              </a:r>
              <a:endParaRPr kumimoji="1" lang="ja-JP" altLang="en-US" sz="24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-50800" y="364581"/>
            <a:ext cx="937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atin typeface="Calibri"/>
                <a:cs typeface="Calibri"/>
              </a:rPr>
              <a:t>My current position</a:t>
            </a:r>
            <a:r>
              <a:rPr lang="en-US" altLang="ja-JP" sz="2400" dirty="0" smtClean="0">
                <a:latin typeface="Calibri"/>
                <a:cs typeface="Calibri"/>
              </a:rPr>
              <a:t>: </a:t>
            </a:r>
            <a:r>
              <a:rPr kumimoji="1" lang="en-US" altLang="ja-JP" sz="2400" dirty="0" smtClean="0">
                <a:latin typeface="Calibri"/>
                <a:cs typeface="Calibri"/>
              </a:rPr>
              <a:t>a PhD student at the university of Kent (Canterbury)</a:t>
            </a:r>
            <a:endParaRPr kumimoji="1" lang="ja-JP" alt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512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7915"/>
            <a:ext cx="9144000" cy="163599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3" y="3038278"/>
            <a:ext cx="9008514" cy="132590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4" y="4909303"/>
            <a:ext cx="3038907" cy="129847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" y="25555"/>
            <a:ext cx="46041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latin typeface="Calibri"/>
                <a:cs typeface="Calibri"/>
              </a:rPr>
              <a:t>Synthesis scheme : </a:t>
            </a:r>
            <a:r>
              <a:rPr lang="en-US" altLang="ja-JP" sz="3200" b="1" dirty="0" err="1">
                <a:latin typeface="Calibri"/>
                <a:cs typeface="Calibri"/>
              </a:rPr>
              <a:t>P</a:t>
            </a:r>
            <a:r>
              <a:rPr kumimoji="1" lang="en-US" altLang="ja-JP" sz="3200" b="1" dirty="0" err="1" smtClean="0">
                <a:latin typeface="Calibri"/>
                <a:cs typeface="Calibri"/>
              </a:rPr>
              <a:t>artⅡ</a:t>
            </a:r>
            <a:endParaRPr kumimoji="1" lang="ja-JP" altLang="en-US" sz="32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12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51" y="826745"/>
            <a:ext cx="6016852" cy="213668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24" y="3512642"/>
            <a:ext cx="8949077" cy="206200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820933" y="5759058"/>
            <a:ext cx="354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latin typeface="Calibri"/>
                <a:ea typeface="Adobe Fan Heiti Std B" panose="020B0700000000000000" pitchFamily="34" charset="-128"/>
                <a:cs typeface="Calibri"/>
              </a:rPr>
              <a:t>Oligo</a:t>
            </a:r>
            <a:r>
              <a:rPr lang="en-US" altLang="ja-JP" b="1" dirty="0" smtClean="0">
                <a:latin typeface="Calibri"/>
                <a:ea typeface="Adobe Fan Heiti Std B" panose="020B0700000000000000" pitchFamily="34" charset="-128"/>
                <a:cs typeface="Calibri"/>
              </a:rPr>
              <a:t> </a:t>
            </a:r>
            <a:r>
              <a:rPr lang="en-US" altLang="ja-JP" b="1" dirty="0" err="1">
                <a:latin typeface="Calibri"/>
                <a:ea typeface="Adobe Fan Heiti Std B" panose="020B0700000000000000" pitchFamily="34" charset="-128"/>
                <a:cs typeface="Calibri"/>
              </a:rPr>
              <a:t>phenylene</a:t>
            </a:r>
            <a:r>
              <a:rPr lang="en-US" altLang="ja-JP" b="1" dirty="0">
                <a:latin typeface="Calibri"/>
                <a:ea typeface="Adobe Fan Heiti Std B" panose="020B0700000000000000" pitchFamily="34" charset="-128"/>
                <a:cs typeface="Calibri"/>
              </a:rPr>
              <a:t> </a:t>
            </a:r>
            <a:r>
              <a:rPr lang="en-US" altLang="ja-JP" b="1" dirty="0" err="1" smtClean="0">
                <a:latin typeface="Calibri"/>
                <a:ea typeface="Adobe Fan Heiti Std B" panose="020B0700000000000000" pitchFamily="34" charset="-128"/>
                <a:cs typeface="Calibri"/>
              </a:rPr>
              <a:t>vinylene</a:t>
            </a:r>
            <a:r>
              <a:rPr lang="en-US" altLang="ja-JP" b="1" dirty="0" smtClean="0">
                <a:latin typeface="Calibri"/>
                <a:ea typeface="Adobe Fan Heiti Std B" panose="020B0700000000000000" pitchFamily="34" charset="-128"/>
                <a:cs typeface="Calibri"/>
              </a:rPr>
              <a:t> molecule</a:t>
            </a:r>
            <a:endParaRPr kumimoji="1" lang="ja-JP" altLang="en-US" b="1" dirty="0">
              <a:latin typeface="Calibri"/>
              <a:ea typeface="Adobe Fan Heiti Std B" panose="020B0700000000000000" pitchFamily="34" charset="-128"/>
              <a:cs typeface="Calibri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" y="25555"/>
            <a:ext cx="46969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latin typeface="Calibri"/>
                <a:cs typeface="Calibri"/>
              </a:rPr>
              <a:t>Synthesis scheme : Part Ⅲ</a:t>
            </a:r>
            <a:endParaRPr kumimoji="1" lang="ja-JP" altLang="en-US" sz="32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629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70"/>
    </mc:Choice>
    <mc:Fallback xmlns="">
      <p:transition xmlns:p14="http://schemas.microsoft.com/office/powerpoint/2010/main" advTm="707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166638"/>
              </p:ext>
            </p:extLst>
          </p:nvPr>
        </p:nvGraphicFramePr>
        <p:xfrm>
          <a:off x="58927" y="1222483"/>
          <a:ext cx="5364103" cy="2356093"/>
        </p:xfrm>
        <a:graphic>
          <a:graphicData uri="http://schemas.openxmlformats.org/drawingml/2006/table">
            <a:tbl>
              <a:tblPr/>
              <a:tblGrid>
                <a:gridCol w="5364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80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Final Conc.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　　　　</a:t>
                      </a:r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    0.04 </a:t>
                      </a:r>
                      <a:r>
                        <a:rPr lang="en-US" altLang="ja-JP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mM</a:t>
                      </a:r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            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　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499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Center </a:t>
                      </a:r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flow </a:t>
                      </a:r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rate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      </a:t>
                      </a:r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 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     </a:t>
                      </a:r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8  </a:t>
                      </a:r>
                      <a:r>
                        <a:rPr lang="pl-PL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μl</a:t>
                      </a:r>
                      <a:r>
                        <a:rPr lang="pl-P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 </a:t>
                      </a:r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/ min        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　　　　          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499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Side flow </a:t>
                      </a:r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rate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             </a:t>
                      </a:r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       6  </a:t>
                      </a:r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μ</a:t>
                      </a:r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l 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/ min        　　　　　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110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Final flow rate 　　</a:t>
                      </a:r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　</a:t>
                      </a:r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 </a:t>
                      </a:r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 20  </a:t>
                      </a:r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μ</a:t>
                      </a:r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l 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/ min        　　　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11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Solvent composition　</a:t>
                      </a:r>
                      <a:r>
                        <a:rPr lang="ja-JP" alt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 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THF 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: H</a:t>
                      </a:r>
                      <a:r>
                        <a:rPr lang="fr-FR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2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dobe Gothic Std B" panose="020B0800000000000000" pitchFamily="34" charset="-128"/>
                          <a:cs typeface="Calibri"/>
                        </a:rPr>
                        <a:t>O = 4 : 6     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テキスト ボックス 20"/>
          <p:cNvSpPr txBox="1"/>
          <p:nvPr/>
        </p:nvSpPr>
        <p:spPr>
          <a:xfrm>
            <a:off x="1" y="853149"/>
            <a:ext cx="1223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latin typeface="Calibri"/>
                <a:ea typeface="Adobe Gothic Std B" panose="020B0800000000000000" pitchFamily="34" charset="-128"/>
                <a:cs typeface="Calibri"/>
              </a:rPr>
              <a:t>C</a:t>
            </a:r>
            <a:r>
              <a:rPr kumimoji="1" lang="en-US" altLang="ja-JP" sz="2000" b="1" dirty="0" smtClean="0">
                <a:latin typeface="Calibri"/>
                <a:ea typeface="Adobe Gothic Std B" panose="020B0800000000000000" pitchFamily="34" charset="-128"/>
                <a:cs typeface="Calibri"/>
              </a:rPr>
              <a:t>ondition</a:t>
            </a:r>
            <a:endParaRPr kumimoji="1" lang="ja-JP" altLang="en-US" sz="2000" b="1" dirty="0">
              <a:latin typeface="Calibri"/>
              <a:ea typeface="Adobe Gothic Std B" panose="020B0800000000000000" pitchFamily="34" charset="-128"/>
              <a:cs typeface="Calibri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552628" y="3378519"/>
            <a:ext cx="2746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Calibri"/>
                <a:cs typeface="Calibri"/>
              </a:rPr>
              <a:t>Inside the micro channel</a:t>
            </a:r>
            <a:endParaRPr kumimoji="1" lang="ja-JP" altLang="en-US" sz="2000" dirty="0">
              <a:latin typeface="Calibri"/>
              <a:cs typeface="Calibri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266572" y="6364740"/>
            <a:ext cx="1378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Calibri"/>
                <a:ea typeface="Adobe Gothic Std B" panose="020B0800000000000000" pitchFamily="34" charset="-128"/>
                <a:cs typeface="Calibri"/>
              </a:rPr>
              <a:t>Vial</a:t>
            </a:r>
            <a:r>
              <a:rPr kumimoji="1" lang="en-US" altLang="ja-JP" sz="2000" dirty="0" smtClean="0">
                <a:latin typeface="Calibri"/>
                <a:ea typeface="Adobe Gothic Std B" panose="020B0800000000000000" pitchFamily="34" charset="-128"/>
                <a:cs typeface="Calibri"/>
              </a:rPr>
              <a:t> sample</a:t>
            </a:r>
            <a:endParaRPr kumimoji="1" lang="ja-JP" altLang="en-US" sz="2000" dirty="0">
              <a:latin typeface="Calibri"/>
              <a:ea typeface="Adobe Gothic Std B" panose="020B0800000000000000" pitchFamily="34" charset="-128"/>
              <a:cs typeface="Calibri"/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6185913" y="6028882"/>
            <a:ext cx="110308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グループ化 33"/>
          <p:cNvGrpSpPr/>
          <p:nvPr/>
        </p:nvGrpSpPr>
        <p:grpSpPr>
          <a:xfrm>
            <a:off x="7692429" y="5248552"/>
            <a:ext cx="511576" cy="1061113"/>
            <a:chOff x="262890" y="1562792"/>
            <a:chExt cx="601980" cy="1676400"/>
          </a:xfrm>
        </p:grpSpPr>
        <p:pic>
          <p:nvPicPr>
            <p:cNvPr id="35" name="図 34" descr="vial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2890" y="1562792"/>
              <a:ext cx="601980" cy="1676400"/>
            </a:xfrm>
            <a:prstGeom prst="rect">
              <a:avLst/>
            </a:prstGeom>
          </p:spPr>
        </p:pic>
        <p:sp>
          <p:nvSpPr>
            <p:cNvPr id="36" name="角丸四角形 35"/>
            <p:cNvSpPr/>
            <p:nvPr/>
          </p:nvSpPr>
          <p:spPr>
            <a:xfrm>
              <a:off x="293370" y="2769670"/>
              <a:ext cx="571500" cy="442832"/>
            </a:xfrm>
            <a:prstGeom prst="roundRect">
              <a:avLst/>
            </a:prstGeom>
            <a:gradFill flip="none" rotWithShape="1">
              <a:gsLst>
                <a:gs pos="0">
                  <a:srgbClr val="2CA042">
                    <a:shade val="30000"/>
                    <a:satMod val="115000"/>
                  </a:srgbClr>
                </a:gs>
                <a:gs pos="50000">
                  <a:srgbClr val="2CA042">
                    <a:shade val="67500"/>
                    <a:satMod val="115000"/>
                  </a:srgbClr>
                </a:gs>
                <a:gs pos="100000">
                  <a:srgbClr val="2CA042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Calibri"/>
                <a:cs typeface="Calibri"/>
              </a:endParaRPr>
            </a:p>
          </p:txBody>
        </p:sp>
      </p:grpSp>
      <p:sp>
        <p:nvSpPr>
          <p:cNvPr id="30" name="正方形/長方形 29"/>
          <p:cNvSpPr/>
          <p:nvPr/>
        </p:nvSpPr>
        <p:spPr>
          <a:xfrm>
            <a:off x="28824" y="92520"/>
            <a:ext cx="3983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3600" dirty="0" smtClean="0">
                <a:latin typeface="Calibri"/>
                <a:ea typeface="Adobe Gothic Std B" panose="020B0800000000000000" pitchFamily="34" charset="-128"/>
                <a:cs typeface="Calibri"/>
              </a:rPr>
              <a:t>Condition:</a:t>
            </a:r>
            <a:r>
              <a:rPr kumimoji="1" lang="ja-JP" altLang="en-US" sz="3600" dirty="0" smtClean="0"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kumimoji="1" lang="en-US" altLang="ja-JP" sz="3600" dirty="0" smtClean="0">
                <a:latin typeface="Calibri"/>
                <a:ea typeface="Adobe Gothic Std B" panose="020B0800000000000000" pitchFamily="34" charset="-128"/>
                <a:cs typeface="Calibri"/>
              </a:rPr>
              <a:t>THF/</a:t>
            </a:r>
            <a:r>
              <a:rPr lang="ja-JP" altLang="en-US" sz="3600" dirty="0"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kumimoji="1" lang="en-US" altLang="ja-JP" sz="3600" dirty="0" smtClean="0">
                <a:latin typeface="Calibri"/>
                <a:ea typeface="Adobe Gothic Std B" panose="020B0800000000000000" pitchFamily="34" charset="-128"/>
                <a:cs typeface="Calibri"/>
              </a:rPr>
              <a:t>H</a:t>
            </a:r>
            <a:r>
              <a:rPr kumimoji="1" lang="en-US" altLang="ja-JP" sz="2200" dirty="0" smtClean="0">
                <a:latin typeface="Calibri"/>
                <a:ea typeface="Adobe Gothic Std B" panose="020B0800000000000000" pitchFamily="34" charset="-128"/>
                <a:cs typeface="Calibri"/>
              </a:rPr>
              <a:t>2</a:t>
            </a:r>
            <a:r>
              <a:rPr kumimoji="1" lang="en-US" altLang="ja-JP" sz="3600" dirty="0" smtClean="0">
                <a:latin typeface="Calibri"/>
                <a:ea typeface="Adobe Gothic Std B" panose="020B0800000000000000" pitchFamily="34" charset="-128"/>
                <a:cs typeface="Calibri"/>
              </a:rPr>
              <a:t>O</a:t>
            </a:r>
            <a:endParaRPr kumimoji="1" lang="ja-JP" altLang="en-US" sz="3600" dirty="0">
              <a:latin typeface="Calibri"/>
              <a:ea typeface="Adobe Gothic Std B" panose="020B0800000000000000" pitchFamily="34" charset="-128"/>
              <a:cs typeface="Calibri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135612" y="3726139"/>
            <a:ext cx="6266283" cy="3264102"/>
            <a:chOff x="-294692" y="3310695"/>
            <a:chExt cx="7380293" cy="3579793"/>
          </a:xfrm>
        </p:grpSpPr>
        <p:sp>
          <p:nvSpPr>
            <p:cNvPr id="33" name="テキスト ボックス 32"/>
            <p:cNvSpPr txBox="1"/>
            <p:nvPr/>
          </p:nvSpPr>
          <p:spPr>
            <a:xfrm>
              <a:off x="5333972" y="6206944"/>
              <a:ext cx="1751629" cy="438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Calibri"/>
                  <a:ea typeface="Adobe Gothic Std B" panose="020B0800000000000000" pitchFamily="34" charset="-128"/>
                  <a:cs typeface="Calibri"/>
                </a:rPr>
                <a:t>Flow sample</a:t>
              </a:r>
              <a:endParaRPr kumimoji="1" lang="ja-JP" altLang="en-US" sz="2000" dirty="0">
                <a:latin typeface="Calibri"/>
                <a:ea typeface="Adobe Gothic Std B" panose="020B0800000000000000" pitchFamily="34" charset="-128"/>
                <a:cs typeface="Calibri"/>
              </a:endParaRPr>
            </a:p>
          </p:txBody>
        </p:sp>
        <p:grpSp>
          <p:nvGrpSpPr>
            <p:cNvPr id="37" name="グループ化 36"/>
            <p:cNvGrpSpPr/>
            <p:nvPr/>
          </p:nvGrpSpPr>
          <p:grpSpPr>
            <a:xfrm>
              <a:off x="565174" y="3942689"/>
              <a:ext cx="3232495" cy="1985542"/>
              <a:chOff x="363103" y="448701"/>
              <a:chExt cx="2689116" cy="1330677"/>
            </a:xfrm>
          </p:grpSpPr>
          <p:grpSp>
            <p:nvGrpSpPr>
              <p:cNvPr id="57" name="グループ化 56"/>
              <p:cNvGrpSpPr/>
              <p:nvPr/>
            </p:nvGrpSpPr>
            <p:grpSpPr>
              <a:xfrm>
                <a:off x="1034112" y="448701"/>
                <a:ext cx="2018107" cy="1330677"/>
                <a:chOff x="1034112" y="448701"/>
                <a:chExt cx="2018107" cy="1330677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59" name="正方形/長方形 58"/>
                <p:cNvSpPr/>
                <p:nvPr/>
              </p:nvSpPr>
              <p:spPr>
                <a:xfrm>
                  <a:off x="1034112" y="1043786"/>
                  <a:ext cx="2018107" cy="108365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0" name="正方形/長方形 59"/>
                <p:cNvSpPr/>
                <p:nvPr/>
              </p:nvSpPr>
              <p:spPr>
                <a:xfrm rot="5400000" flipV="1">
                  <a:off x="1063079" y="1044630"/>
                  <a:ext cx="1330677" cy="138819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58" name="右矢印 57"/>
              <p:cNvSpPr/>
              <p:nvPr/>
            </p:nvSpPr>
            <p:spPr>
              <a:xfrm flipV="1">
                <a:off x="363103" y="977872"/>
                <a:ext cx="557072" cy="255588"/>
              </a:xfrm>
              <a:prstGeom prst="rightArrow">
                <a:avLst/>
              </a:prstGeom>
              <a:solidFill>
                <a:srgbClr val="14F41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38" name="右矢印 37"/>
            <p:cNvSpPr/>
            <p:nvPr/>
          </p:nvSpPr>
          <p:spPr>
            <a:xfrm rot="16200000" flipV="1">
              <a:off x="1991753" y="6150224"/>
              <a:ext cx="497895" cy="363505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latin typeface="Calibri"/>
                <a:cs typeface="Calibri"/>
              </a:endParaRPr>
            </a:p>
          </p:txBody>
        </p:sp>
        <p:sp>
          <p:nvSpPr>
            <p:cNvPr id="39" name="右矢印 38"/>
            <p:cNvSpPr/>
            <p:nvPr/>
          </p:nvSpPr>
          <p:spPr>
            <a:xfrm rot="5400000" flipV="1">
              <a:off x="1973323" y="3367498"/>
              <a:ext cx="497895" cy="384289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latin typeface="Calibri"/>
                <a:cs typeface="Calibri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2460473" y="3326125"/>
              <a:ext cx="789627" cy="472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200" b="1" dirty="0" smtClean="0">
                  <a:solidFill>
                    <a:srgbClr val="00B0F0"/>
                  </a:solidFill>
                  <a:latin typeface="Calibri"/>
                  <a:cs typeface="Calibri"/>
                </a:rPr>
                <a:t>H</a:t>
              </a:r>
              <a:r>
                <a:rPr kumimoji="1" lang="en-US" altLang="ja-JP" b="1" dirty="0" smtClean="0">
                  <a:solidFill>
                    <a:srgbClr val="00B0F0"/>
                  </a:solidFill>
                  <a:latin typeface="Calibri"/>
                  <a:cs typeface="Calibri"/>
                </a:rPr>
                <a:t>2</a:t>
              </a:r>
              <a:r>
                <a:rPr kumimoji="1" lang="en-US" altLang="ja-JP" sz="2200" b="1" dirty="0" smtClean="0">
                  <a:solidFill>
                    <a:srgbClr val="00B0F0"/>
                  </a:solidFill>
                  <a:latin typeface="Calibri"/>
                  <a:cs typeface="Calibri"/>
                </a:rPr>
                <a:t>O</a:t>
              </a:r>
              <a:endParaRPr kumimoji="1" lang="ja-JP" altLang="en-US" sz="2200" b="1" dirty="0">
                <a:solidFill>
                  <a:srgbClr val="00B0F0"/>
                </a:solidFill>
                <a:latin typeface="Calibri"/>
                <a:cs typeface="Calibri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547029" y="6187185"/>
              <a:ext cx="789627" cy="472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200" b="1" dirty="0" smtClean="0">
                  <a:solidFill>
                    <a:srgbClr val="00B0F0"/>
                  </a:solidFill>
                  <a:latin typeface="Calibri"/>
                  <a:cs typeface="Calibri"/>
                </a:rPr>
                <a:t>H</a:t>
              </a:r>
              <a:r>
                <a:rPr lang="en-US" altLang="ja-JP" b="1" dirty="0" smtClean="0">
                  <a:solidFill>
                    <a:srgbClr val="00B0F0"/>
                  </a:solidFill>
                  <a:latin typeface="Calibri"/>
                  <a:cs typeface="Calibri"/>
                </a:rPr>
                <a:t>2</a:t>
              </a:r>
              <a:r>
                <a:rPr lang="en-US" altLang="ja-JP" sz="2200" b="1" dirty="0" smtClean="0">
                  <a:solidFill>
                    <a:srgbClr val="00B0F0"/>
                  </a:solidFill>
                  <a:latin typeface="Calibri"/>
                  <a:cs typeface="Calibri"/>
                </a:rPr>
                <a:t>O</a:t>
              </a:r>
              <a:endParaRPr lang="ja-JP" altLang="en-US" sz="2200" b="1" dirty="0">
                <a:solidFill>
                  <a:srgbClr val="00B0F0"/>
                </a:solidFill>
                <a:latin typeface="Calibri"/>
                <a:cs typeface="Calibri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-294692" y="3466821"/>
              <a:ext cx="2124092" cy="1215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200" dirty="0" smtClean="0">
                  <a:latin typeface="Calibri"/>
                  <a:cs typeface="Calibri"/>
                </a:rPr>
                <a:t>0.1 </a:t>
              </a:r>
              <a:r>
                <a:rPr kumimoji="1" lang="en-US" altLang="ja-JP" sz="2200" dirty="0" err="1" smtClean="0">
                  <a:latin typeface="Calibri"/>
                  <a:cs typeface="Calibri"/>
                </a:rPr>
                <a:t>mM</a:t>
              </a:r>
              <a:r>
                <a:rPr lang="ja-JP" altLang="en-US" sz="2200" dirty="0" smtClean="0">
                  <a:latin typeface="Calibri"/>
                  <a:cs typeface="Calibri"/>
                </a:rPr>
                <a:t> </a:t>
              </a:r>
              <a:endParaRPr lang="en-US" altLang="ja-JP" sz="2200" dirty="0" smtClean="0">
                <a:latin typeface="Calibri"/>
                <a:cs typeface="Calibri"/>
              </a:endParaRPr>
            </a:p>
            <a:p>
              <a:r>
                <a:rPr kumimoji="1" lang="en-US" altLang="ja-JP" sz="2200" dirty="0" smtClean="0">
                  <a:latin typeface="Calibri"/>
                  <a:cs typeface="Calibri"/>
                </a:rPr>
                <a:t>OPV</a:t>
              </a:r>
              <a:r>
                <a:rPr kumimoji="1" lang="en-US" altLang="ja-JP" sz="2400" dirty="0" smtClean="0">
                  <a:latin typeface="Calibri"/>
                  <a:cs typeface="Calibri"/>
                </a:rPr>
                <a:t> </a:t>
              </a:r>
              <a:r>
                <a:rPr kumimoji="1" lang="en-US" altLang="ja-JP" sz="2000" dirty="0" smtClean="0">
                  <a:latin typeface="Calibri"/>
                  <a:cs typeface="Calibri"/>
                </a:rPr>
                <a:t>molecules</a:t>
              </a:r>
            </a:p>
            <a:p>
              <a:r>
                <a:rPr lang="en-US" altLang="ja-JP" sz="2000" dirty="0">
                  <a:latin typeface="Calibri"/>
                  <a:cs typeface="Calibri"/>
                </a:rPr>
                <a:t>i</a:t>
              </a:r>
              <a:r>
                <a:rPr kumimoji="1" lang="en-US" altLang="ja-JP" sz="2000" dirty="0" smtClean="0">
                  <a:latin typeface="Calibri"/>
                  <a:cs typeface="Calibri"/>
                </a:rPr>
                <a:t>n</a:t>
              </a:r>
              <a:r>
                <a:rPr lang="ja-JP" altLang="en-US" sz="2000" dirty="0" smtClean="0">
                  <a:latin typeface="Calibri"/>
                  <a:cs typeface="Calibri"/>
                </a:rPr>
                <a:t> </a:t>
              </a:r>
              <a:r>
                <a:rPr lang="en-US" altLang="ja-JP" sz="2000" dirty="0" smtClean="0">
                  <a:latin typeface="Calibri"/>
                  <a:cs typeface="Calibri"/>
                </a:rPr>
                <a:t>THF</a:t>
              </a:r>
              <a:endParaRPr kumimoji="1" lang="ja-JP" altLang="en-US" sz="1600" b="1" dirty="0">
                <a:solidFill>
                  <a:schemeClr val="accent5"/>
                </a:solidFill>
                <a:latin typeface="Calibri"/>
                <a:cs typeface="Calibri"/>
              </a:endParaRPr>
            </a:p>
          </p:txBody>
        </p:sp>
        <p:grpSp>
          <p:nvGrpSpPr>
            <p:cNvPr id="43" name="グループ化 42"/>
            <p:cNvGrpSpPr/>
            <p:nvPr/>
          </p:nvGrpSpPr>
          <p:grpSpPr>
            <a:xfrm>
              <a:off x="3655913" y="4587062"/>
              <a:ext cx="685708" cy="543031"/>
              <a:chOff x="6350377" y="4633417"/>
              <a:chExt cx="977342" cy="749411"/>
            </a:xfrm>
          </p:grpSpPr>
          <p:grpSp>
            <p:nvGrpSpPr>
              <p:cNvPr id="51" name="グループ化 50"/>
              <p:cNvGrpSpPr/>
              <p:nvPr/>
            </p:nvGrpSpPr>
            <p:grpSpPr>
              <a:xfrm rot="21179124">
                <a:off x="6350377" y="4633417"/>
                <a:ext cx="754370" cy="732283"/>
                <a:chOff x="3750166" y="2087450"/>
                <a:chExt cx="405511" cy="332859"/>
              </a:xfrm>
            </p:grpSpPr>
            <p:sp>
              <p:nvSpPr>
                <p:cNvPr id="55" name="アーチ 54"/>
                <p:cNvSpPr/>
                <p:nvPr/>
              </p:nvSpPr>
              <p:spPr>
                <a:xfrm rot="20026847">
                  <a:off x="3923435" y="2087450"/>
                  <a:ext cx="232242" cy="227972"/>
                </a:xfrm>
                <a:prstGeom prst="blockArc">
                  <a:avLst>
                    <a:gd name="adj1" fmla="val 10268262"/>
                    <a:gd name="adj2" fmla="val 16922338"/>
                    <a:gd name="adj3" fmla="val 6578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6" name="アーチ 55"/>
                <p:cNvSpPr/>
                <p:nvPr/>
              </p:nvSpPr>
              <p:spPr>
                <a:xfrm rot="9291300">
                  <a:off x="3750166" y="2193483"/>
                  <a:ext cx="229122" cy="226826"/>
                </a:xfrm>
                <a:prstGeom prst="blockArc">
                  <a:avLst>
                    <a:gd name="adj1" fmla="val 10268262"/>
                    <a:gd name="adj2" fmla="val 16922338"/>
                    <a:gd name="adj3" fmla="val 6578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52" name="グループ化 51"/>
              <p:cNvGrpSpPr/>
              <p:nvPr/>
            </p:nvGrpSpPr>
            <p:grpSpPr>
              <a:xfrm rot="21179124">
                <a:off x="6573327" y="4650365"/>
                <a:ext cx="754392" cy="732463"/>
                <a:chOff x="3750153" y="2087450"/>
                <a:chExt cx="405524" cy="332941"/>
              </a:xfrm>
            </p:grpSpPr>
            <p:sp>
              <p:nvSpPr>
                <p:cNvPr id="53" name="アーチ 52"/>
                <p:cNvSpPr/>
                <p:nvPr/>
              </p:nvSpPr>
              <p:spPr>
                <a:xfrm rot="20026847">
                  <a:off x="3923435" y="2087450"/>
                  <a:ext cx="232242" cy="227972"/>
                </a:xfrm>
                <a:prstGeom prst="blockArc">
                  <a:avLst>
                    <a:gd name="adj1" fmla="val 10268262"/>
                    <a:gd name="adj2" fmla="val 16922338"/>
                    <a:gd name="adj3" fmla="val 6578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4" name="アーチ 53"/>
                <p:cNvSpPr/>
                <p:nvPr/>
              </p:nvSpPr>
              <p:spPr>
                <a:xfrm rot="9291300">
                  <a:off x="3750153" y="2193565"/>
                  <a:ext cx="229122" cy="226826"/>
                </a:xfrm>
                <a:prstGeom prst="blockArc">
                  <a:avLst>
                    <a:gd name="adj1" fmla="val 10268262"/>
                    <a:gd name="adj2" fmla="val 16922338"/>
                    <a:gd name="adj3" fmla="val 6578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44" name="グループ化 43"/>
            <p:cNvGrpSpPr/>
            <p:nvPr/>
          </p:nvGrpSpPr>
          <p:grpSpPr>
            <a:xfrm>
              <a:off x="4185145" y="3983146"/>
              <a:ext cx="2230462" cy="2907342"/>
              <a:chOff x="4401240" y="4003521"/>
              <a:chExt cx="2230462" cy="2907342"/>
            </a:xfrm>
          </p:grpSpPr>
          <p:sp>
            <p:nvSpPr>
              <p:cNvPr id="45" name="アーチ 44"/>
              <p:cNvSpPr/>
              <p:nvPr/>
            </p:nvSpPr>
            <p:spPr>
              <a:xfrm>
                <a:off x="5411105" y="4003521"/>
                <a:ext cx="896892" cy="2907342"/>
              </a:xfrm>
              <a:prstGeom prst="blockArc">
                <a:avLst>
                  <a:gd name="adj1" fmla="val 14201463"/>
                  <a:gd name="adj2" fmla="val 1160837"/>
                  <a:gd name="adj3" fmla="val 10389"/>
                </a:avLst>
              </a:prstGeom>
              <a:solidFill>
                <a:srgbClr val="F1FF67"/>
              </a:solidFill>
              <a:ln>
                <a:solidFill>
                  <a:srgbClr val="FFFF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>
                  <a:latin typeface="Calibri"/>
                  <a:cs typeface="Calibri"/>
                </a:endParaRPr>
              </a:p>
            </p:txBody>
          </p:sp>
          <p:grpSp>
            <p:nvGrpSpPr>
              <p:cNvPr id="46" name="グループ化 45"/>
              <p:cNvGrpSpPr/>
              <p:nvPr/>
            </p:nvGrpSpPr>
            <p:grpSpPr>
              <a:xfrm>
                <a:off x="5928952" y="5099126"/>
                <a:ext cx="702750" cy="1065335"/>
                <a:chOff x="5588260" y="5049435"/>
                <a:chExt cx="702750" cy="1065335"/>
              </a:xfrm>
            </p:grpSpPr>
            <p:sp>
              <p:nvSpPr>
                <p:cNvPr id="49" name="台形 48"/>
                <p:cNvSpPr/>
                <p:nvPr/>
              </p:nvSpPr>
              <p:spPr>
                <a:xfrm rot="10800000">
                  <a:off x="5588260" y="5049435"/>
                  <a:ext cx="702750" cy="1065335"/>
                </a:xfrm>
                <a:prstGeom prst="trapezoid">
                  <a:avLst>
                    <a:gd name="adj" fmla="val 39503"/>
                  </a:avLst>
                </a:prstGeom>
                <a:noFill/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0" name="台形 49"/>
                <p:cNvSpPr/>
                <p:nvPr/>
              </p:nvSpPr>
              <p:spPr>
                <a:xfrm rot="10800000">
                  <a:off x="5808120" y="5803613"/>
                  <a:ext cx="277070" cy="297193"/>
                </a:xfrm>
                <a:prstGeom prst="trapezoid">
                  <a:avLst>
                    <a:gd name="adj" fmla="val 25030"/>
                  </a:avLst>
                </a:prstGeom>
                <a:gradFill flip="none" rotWithShape="1">
                  <a:gsLst>
                    <a:gs pos="0">
                      <a:srgbClr val="2CA042">
                        <a:shade val="30000"/>
                        <a:satMod val="115000"/>
                      </a:srgbClr>
                    </a:gs>
                    <a:gs pos="50000">
                      <a:srgbClr val="2CA042">
                        <a:shade val="67500"/>
                        <a:satMod val="115000"/>
                      </a:srgbClr>
                    </a:gs>
                    <a:gs pos="100000">
                      <a:srgbClr val="2CA042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19050">
                  <a:solidFill>
                    <a:srgbClr val="2CA04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47" name="正方形/長方形 46"/>
              <p:cNvSpPr/>
              <p:nvPr/>
            </p:nvSpPr>
            <p:spPr>
              <a:xfrm flipV="1">
                <a:off x="5444820" y="4858578"/>
                <a:ext cx="77400" cy="130164"/>
              </a:xfrm>
              <a:prstGeom prst="rect">
                <a:avLst/>
              </a:prstGeom>
              <a:solidFill>
                <a:srgbClr val="FFFF61"/>
              </a:solidFill>
              <a:ln>
                <a:solidFill>
                  <a:srgbClr val="FFFF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Calibri"/>
                  <a:cs typeface="Calibri"/>
                </a:endParaRPr>
              </a:p>
            </p:txBody>
          </p:sp>
          <p:sp>
            <p:nvSpPr>
              <p:cNvPr id="48" name="正方形/長方形 47"/>
              <p:cNvSpPr/>
              <p:nvPr/>
            </p:nvSpPr>
            <p:spPr>
              <a:xfrm>
                <a:off x="4401240" y="4836164"/>
                <a:ext cx="1053400" cy="15063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>
                  <a:latin typeface="Calibri"/>
                  <a:cs typeface="Calibri"/>
                </a:endParaRPr>
              </a:p>
            </p:txBody>
          </p:sp>
        </p:grpSp>
      </p:grpSp>
      <p:pic>
        <p:nvPicPr>
          <p:cNvPr id="19" name="図 18" descr="D:\流路写真\20150126_101442 4 6 flow 2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2432" y="1056351"/>
            <a:ext cx="3603064" cy="2368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図 8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7168">
            <a:off x="4382764" y="1478109"/>
            <a:ext cx="1622310" cy="1038965"/>
          </a:xfrm>
          <a:prstGeom prst="rect">
            <a:avLst/>
          </a:prstGeom>
        </p:spPr>
      </p:pic>
      <p:cxnSp>
        <p:nvCxnSpPr>
          <p:cNvPr id="3" name="直線矢印コネクタ 2"/>
          <p:cNvCxnSpPr/>
          <p:nvPr/>
        </p:nvCxnSpPr>
        <p:spPr>
          <a:xfrm>
            <a:off x="6037607" y="2171700"/>
            <a:ext cx="271269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00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45662" y="112999"/>
            <a:ext cx="2536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latin typeface="Calibri"/>
                <a:ea typeface="Adobe Gothic Std B" panose="020B0800000000000000" pitchFamily="34" charset="-128"/>
                <a:cs typeface="Calibri"/>
              </a:rPr>
              <a:t>AFM images</a:t>
            </a:r>
            <a:endParaRPr kumimoji="1" lang="ja-JP" altLang="en-US" sz="3600" b="1" dirty="0">
              <a:latin typeface="Calibri"/>
              <a:ea typeface="Adobe Gothic Std B" panose="020B0800000000000000" pitchFamily="34" charset="-128"/>
              <a:cs typeface="Calibri"/>
            </a:endParaRPr>
          </a:p>
        </p:txBody>
      </p:sp>
      <p:pic>
        <p:nvPicPr>
          <p:cNvPr id="7" name="図 6" descr="THF 1 H2O 9 vial　高さ　卒論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6"/>
          <a:stretch/>
        </p:blipFill>
        <p:spPr bwMode="auto">
          <a:xfrm>
            <a:off x="336004" y="5521670"/>
            <a:ext cx="3908503" cy="1292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861175" y="1017148"/>
            <a:ext cx="264552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latin typeface="Calibri"/>
                <a:ea typeface="Adobe Gothic Std B" panose="020B0800000000000000" pitchFamily="34" charset="-128"/>
                <a:cs typeface="Calibri"/>
              </a:rPr>
              <a:t>~10</a:t>
            </a:r>
            <a:r>
              <a:rPr lang="en-US" altLang="ja-JP" sz="2400" dirty="0">
                <a:latin typeface="Calibri"/>
                <a:ea typeface="Adobe Gothic Std B" panose="020B0800000000000000" pitchFamily="34" charset="-128"/>
                <a:cs typeface="Calibri"/>
              </a:rPr>
              <a:t>nm</a:t>
            </a:r>
            <a:r>
              <a:rPr lang="ja-JP" altLang="en-US" sz="2400" dirty="0">
                <a:latin typeface="Calibri"/>
                <a:ea typeface="Adobe Gothic Std B" panose="020B0800000000000000" pitchFamily="34" charset="-128"/>
                <a:cs typeface="Calibri"/>
              </a:rPr>
              <a:t> </a:t>
            </a:r>
            <a:r>
              <a:rPr lang="en-US" altLang="ja-JP" sz="2400" dirty="0">
                <a:latin typeface="Calibri"/>
                <a:ea typeface="Adobe Gothic Std B" panose="020B0800000000000000" pitchFamily="34" charset="-128"/>
                <a:cs typeface="Calibri"/>
              </a:rPr>
              <a:t>height</a:t>
            </a:r>
          </a:p>
          <a:p>
            <a:pPr algn="ctr"/>
            <a:r>
              <a:rPr lang="en-US" altLang="ja-JP" sz="2400" dirty="0">
                <a:latin typeface="Calibri"/>
                <a:ea typeface="Adobe Gothic Std B" panose="020B0800000000000000" pitchFamily="34" charset="-128"/>
                <a:cs typeface="Calibri"/>
              </a:rPr>
              <a:t>spherical structures</a:t>
            </a:r>
            <a:endParaRPr lang="ja-JP" altLang="en-US" sz="2400" dirty="0">
              <a:latin typeface="Calibri"/>
              <a:ea typeface="Adobe Gothic Std B" panose="020B0800000000000000" pitchFamily="34" charset="-128"/>
              <a:cs typeface="Calibri"/>
            </a:endParaRPr>
          </a:p>
          <a:p>
            <a:pPr algn="ctr"/>
            <a:endParaRPr kumimoji="1" lang="ja-JP" altLang="en-US" sz="2400" dirty="0">
              <a:latin typeface="Calibri"/>
              <a:ea typeface="Adobe Gothic Std B" panose="020B0800000000000000" pitchFamily="34" charset="-128"/>
              <a:cs typeface="Calibri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330628" y="1001267"/>
            <a:ext cx="2178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latin typeface="Calibri"/>
                <a:ea typeface="Adobe Gothic Std B" panose="020B0800000000000000" pitchFamily="34" charset="-128"/>
                <a:cs typeface="Calibri"/>
              </a:rPr>
              <a:t>2-3 nm thick</a:t>
            </a:r>
          </a:p>
          <a:p>
            <a:pPr algn="ctr"/>
            <a:r>
              <a:rPr lang="en-US" altLang="ja-JP" sz="2400" dirty="0" smtClean="0">
                <a:latin typeface="Calibri"/>
                <a:ea typeface="Adobe Gothic Std B" panose="020B0800000000000000" pitchFamily="34" charset="-128"/>
                <a:cs typeface="Calibri"/>
              </a:rPr>
              <a:t> fiber structures</a:t>
            </a:r>
            <a:endParaRPr kumimoji="1" lang="ja-JP" altLang="en-US" sz="2400" dirty="0">
              <a:latin typeface="Calibri"/>
              <a:ea typeface="Adobe Gothic Std B" panose="020B0800000000000000" pitchFamily="34" charset="-128"/>
              <a:cs typeface="Calibri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403741" y="1867584"/>
            <a:ext cx="3773028" cy="3688857"/>
            <a:chOff x="98987" y="1817285"/>
            <a:chExt cx="3773028" cy="3688857"/>
          </a:xfrm>
        </p:grpSpPr>
        <p:pic>
          <p:nvPicPr>
            <p:cNvPr id="2" name="図 1" descr="4 2倍　vial ⅰTHF 4 H2O 6"/>
            <p:cNvPicPr/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8987" y="1817285"/>
              <a:ext cx="3773028" cy="36888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テキスト ボックス 20"/>
            <p:cNvSpPr txBox="1"/>
            <p:nvPr/>
          </p:nvSpPr>
          <p:spPr>
            <a:xfrm>
              <a:off x="252806" y="1940453"/>
              <a:ext cx="80242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>
                  <a:solidFill>
                    <a:schemeClr val="bg1"/>
                  </a:solidFill>
                  <a:latin typeface="Calibri"/>
                  <a:ea typeface="Adobe Gothic Std B" panose="020B0800000000000000" pitchFamily="34" charset="-128"/>
                  <a:cs typeface="Calibri"/>
                </a:rPr>
                <a:t>V</a:t>
              </a:r>
              <a:r>
                <a:rPr kumimoji="1" lang="en-US" altLang="ja-JP" sz="3200" dirty="0" smtClean="0">
                  <a:solidFill>
                    <a:schemeClr val="bg1"/>
                  </a:solidFill>
                  <a:latin typeface="Calibri"/>
                  <a:ea typeface="Adobe Gothic Std B" panose="020B0800000000000000" pitchFamily="34" charset="-128"/>
                  <a:cs typeface="Calibri"/>
                </a:rPr>
                <a:t>ial</a:t>
              </a:r>
              <a:endParaRPr kumimoji="1" lang="ja-JP" altLang="en-US" sz="3200" dirty="0">
                <a:solidFill>
                  <a:schemeClr val="bg1"/>
                </a:solidFill>
                <a:latin typeface="Calibri"/>
                <a:ea typeface="Adobe Gothic Std B" panose="020B0800000000000000" pitchFamily="34" charset="-128"/>
                <a:cs typeface="Calibri"/>
              </a:endParaRPr>
            </a:p>
          </p:txBody>
        </p:sp>
        <p:grpSp>
          <p:nvGrpSpPr>
            <p:cNvPr id="10" name="グループ化 9"/>
            <p:cNvGrpSpPr/>
            <p:nvPr/>
          </p:nvGrpSpPr>
          <p:grpSpPr>
            <a:xfrm>
              <a:off x="252806" y="4652028"/>
              <a:ext cx="1852702" cy="453925"/>
              <a:chOff x="338853" y="4354573"/>
              <a:chExt cx="1852702" cy="453925"/>
            </a:xfrm>
          </p:grpSpPr>
          <p:sp>
            <p:nvSpPr>
              <p:cNvPr id="8" name="正方形/長方形 7"/>
              <p:cNvSpPr/>
              <p:nvPr/>
            </p:nvSpPr>
            <p:spPr>
              <a:xfrm>
                <a:off x="398620" y="4762779"/>
                <a:ext cx="1792935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338853" y="4354573"/>
                <a:ext cx="6998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5 </a:t>
                </a:r>
                <a:r>
                  <a:rPr kumimoji="1" lang="en-US" altLang="ja-JP" dirty="0" smtClean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m</a:t>
                </a:r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m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32" name="図 31" descr="THF 4 H2O 6 flow 20　高さ2　卒論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7111" y="5556288"/>
            <a:ext cx="3697946" cy="1337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グループ化 12"/>
          <p:cNvGrpSpPr/>
          <p:nvPr/>
        </p:nvGrpSpPr>
        <p:grpSpPr>
          <a:xfrm>
            <a:off x="4852572" y="1849572"/>
            <a:ext cx="3745229" cy="3688706"/>
            <a:chOff x="3594454" y="1866580"/>
            <a:chExt cx="3745229" cy="3688706"/>
          </a:xfrm>
        </p:grpSpPr>
        <p:pic>
          <p:nvPicPr>
            <p:cNvPr id="30" name="図 29" descr="THF 4  H2O 6  flow 20 ⅱ 3 2倍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94454" y="1866580"/>
              <a:ext cx="3745229" cy="36887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テキスト ボックス 30"/>
            <p:cNvSpPr txBox="1"/>
            <p:nvPr/>
          </p:nvSpPr>
          <p:spPr>
            <a:xfrm>
              <a:off x="3715745" y="1963094"/>
              <a:ext cx="105670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F</a:t>
              </a:r>
              <a:r>
                <a:rPr kumimoji="1" lang="en-US" altLang="ja-JP" sz="3200" dirty="0" smtClean="0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low</a:t>
              </a:r>
              <a:endParaRPr kumimoji="1" lang="ja-JP" altLang="en-US" sz="32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grpSp>
          <p:nvGrpSpPr>
            <p:cNvPr id="33" name="グループ化 32"/>
            <p:cNvGrpSpPr/>
            <p:nvPr/>
          </p:nvGrpSpPr>
          <p:grpSpPr>
            <a:xfrm>
              <a:off x="3741494" y="4809179"/>
              <a:ext cx="1860863" cy="423490"/>
              <a:chOff x="350709" y="4479546"/>
              <a:chExt cx="1860863" cy="423490"/>
            </a:xfrm>
          </p:grpSpPr>
          <p:sp>
            <p:nvSpPr>
              <p:cNvPr id="34" name="正方形/長方形 33"/>
              <p:cNvSpPr/>
              <p:nvPr/>
            </p:nvSpPr>
            <p:spPr>
              <a:xfrm>
                <a:off x="418637" y="4857317"/>
                <a:ext cx="1792935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350709" y="4479546"/>
                <a:ext cx="6998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5 </a:t>
                </a:r>
                <a:r>
                  <a:rPr kumimoji="1" lang="en-US" altLang="ja-JP" dirty="0" smtClean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m</a:t>
                </a:r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m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" name="グループ化 16"/>
          <p:cNvGrpSpPr/>
          <p:nvPr/>
        </p:nvGrpSpPr>
        <p:grpSpPr>
          <a:xfrm>
            <a:off x="4852571" y="1884192"/>
            <a:ext cx="3745229" cy="3654086"/>
            <a:chOff x="6199353" y="1697074"/>
            <a:chExt cx="3633687" cy="3759427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6199353" y="1697074"/>
              <a:ext cx="3633687" cy="3759427"/>
              <a:chOff x="7812480" y="1715235"/>
              <a:chExt cx="3633687" cy="3759427"/>
            </a:xfrm>
          </p:grpSpPr>
          <p:pic>
            <p:nvPicPr>
              <p:cNvPr id="36" name="図 35" descr="E:\AFM\140908\THF 4 H2O 6 flow 20  6.TIF"/>
              <p:cNvPicPr/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035" t="1759" r="14490" b="14629"/>
              <a:stretch/>
            </p:blipFill>
            <p:spPr bwMode="auto">
              <a:xfrm>
                <a:off x="7812480" y="1715235"/>
                <a:ext cx="3633687" cy="375942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  <p:sp>
            <p:nvSpPr>
              <p:cNvPr id="14" name="テキスト ボックス 13"/>
              <p:cNvSpPr txBox="1"/>
              <p:nvPr/>
            </p:nvSpPr>
            <p:spPr>
              <a:xfrm>
                <a:off x="7907235" y="1831871"/>
                <a:ext cx="2699658" cy="601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dirty="0" smtClean="0">
                    <a:solidFill>
                      <a:schemeClr val="bg1"/>
                    </a:solidFill>
                    <a:latin typeface="Calibri"/>
                    <a:ea typeface="Adobe Gothic Std B" panose="020B0800000000000000" pitchFamily="34" charset="-128"/>
                    <a:cs typeface="Calibri"/>
                  </a:rPr>
                  <a:t>10 min</a:t>
                </a:r>
                <a:endParaRPr kumimoji="1" lang="ja-JP" altLang="en-US" sz="3200" dirty="0">
                  <a:solidFill>
                    <a:schemeClr val="bg1"/>
                  </a:solidFill>
                  <a:latin typeface="Calibri"/>
                  <a:ea typeface="Adobe Gothic Std B" panose="020B0800000000000000" pitchFamily="34" charset="-128"/>
                  <a:cs typeface="Calibri"/>
                </a:endParaRPr>
              </a:p>
            </p:txBody>
          </p:sp>
        </p:grpSp>
        <p:grpSp>
          <p:nvGrpSpPr>
            <p:cNvPr id="44" name="グループ化 43"/>
            <p:cNvGrpSpPr/>
            <p:nvPr/>
          </p:nvGrpSpPr>
          <p:grpSpPr>
            <a:xfrm>
              <a:off x="6294108" y="4724503"/>
              <a:ext cx="1872343" cy="424316"/>
              <a:chOff x="-320233" y="4411878"/>
              <a:chExt cx="1872343" cy="424316"/>
            </a:xfrm>
          </p:grpSpPr>
          <p:sp>
            <p:nvSpPr>
              <p:cNvPr id="45" name="正方形/長方形 44"/>
              <p:cNvSpPr/>
              <p:nvPr/>
            </p:nvSpPr>
            <p:spPr>
              <a:xfrm>
                <a:off x="-240825" y="4790475"/>
                <a:ext cx="1792935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-320233" y="4411878"/>
                <a:ext cx="679025" cy="379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5 </a:t>
                </a:r>
                <a:r>
                  <a:rPr kumimoji="1" lang="en-US" altLang="ja-JP" dirty="0" smtClean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m</a:t>
                </a:r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m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7" name="グループ化 46"/>
          <p:cNvGrpSpPr/>
          <p:nvPr/>
        </p:nvGrpSpPr>
        <p:grpSpPr>
          <a:xfrm>
            <a:off x="114084" y="823081"/>
            <a:ext cx="511576" cy="1061113"/>
            <a:chOff x="262890" y="1562792"/>
            <a:chExt cx="601980" cy="1676400"/>
          </a:xfrm>
        </p:grpSpPr>
        <p:pic>
          <p:nvPicPr>
            <p:cNvPr id="48" name="図 47" descr="vial.jpg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2890" y="1562792"/>
              <a:ext cx="601980" cy="1676400"/>
            </a:xfrm>
            <a:prstGeom prst="rect">
              <a:avLst/>
            </a:prstGeom>
          </p:spPr>
        </p:pic>
        <p:sp>
          <p:nvSpPr>
            <p:cNvPr id="49" name="角丸四角形 48"/>
            <p:cNvSpPr/>
            <p:nvPr/>
          </p:nvSpPr>
          <p:spPr>
            <a:xfrm>
              <a:off x="293370" y="2769670"/>
              <a:ext cx="571500" cy="442832"/>
            </a:xfrm>
            <a:prstGeom prst="roundRect">
              <a:avLst/>
            </a:prstGeom>
            <a:gradFill flip="none" rotWithShape="1">
              <a:gsLst>
                <a:gs pos="0">
                  <a:srgbClr val="2CA042">
                    <a:shade val="30000"/>
                    <a:satMod val="115000"/>
                  </a:srgbClr>
                </a:gs>
                <a:gs pos="50000">
                  <a:srgbClr val="2CA042">
                    <a:shade val="67500"/>
                    <a:satMod val="115000"/>
                  </a:srgbClr>
                </a:gs>
                <a:gs pos="100000">
                  <a:srgbClr val="2CA042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192039" y="469900"/>
            <a:ext cx="1888862" cy="1562766"/>
            <a:chOff x="4192039" y="469900"/>
            <a:chExt cx="1888862" cy="1562766"/>
          </a:xfrm>
        </p:grpSpPr>
        <p:grpSp>
          <p:nvGrpSpPr>
            <p:cNvPr id="86" name="グループ化 85"/>
            <p:cNvGrpSpPr/>
            <p:nvPr/>
          </p:nvGrpSpPr>
          <p:grpSpPr>
            <a:xfrm>
              <a:off x="4192039" y="469900"/>
              <a:ext cx="1618942" cy="1562766"/>
              <a:chOff x="4401240" y="4248447"/>
              <a:chExt cx="1906757" cy="2239561"/>
            </a:xfrm>
          </p:grpSpPr>
          <p:sp>
            <p:nvSpPr>
              <p:cNvPr id="87" name="アーチ 86"/>
              <p:cNvSpPr/>
              <p:nvPr/>
            </p:nvSpPr>
            <p:spPr>
              <a:xfrm>
                <a:off x="5411105" y="4248447"/>
                <a:ext cx="896892" cy="2239561"/>
              </a:xfrm>
              <a:prstGeom prst="blockArc">
                <a:avLst>
                  <a:gd name="adj1" fmla="val 13487826"/>
                  <a:gd name="adj2" fmla="val 1160837"/>
                  <a:gd name="adj3" fmla="val 10389"/>
                </a:avLst>
              </a:prstGeom>
              <a:solidFill>
                <a:srgbClr val="F1FF67"/>
              </a:solidFill>
              <a:ln>
                <a:solidFill>
                  <a:srgbClr val="FFFF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89" name="正方形/長方形 88"/>
              <p:cNvSpPr/>
              <p:nvPr/>
            </p:nvSpPr>
            <p:spPr>
              <a:xfrm flipV="1">
                <a:off x="5444820" y="4858578"/>
                <a:ext cx="77400" cy="130164"/>
              </a:xfrm>
              <a:prstGeom prst="rect">
                <a:avLst/>
              </a:prstGeom>
              <a:solidFill>
                <a:srgbClr val="FFFF61"/>
              </a:solidFill>
              <a:ln>
                <a:solidFill>
                  <a:srgbClr val="FFFF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/>
            </p:nvSpPr>
            <p:spPr>
              <a:xfrm>
                <a:off x="4401240" y="4836164"/>
                <a:ext cx="1053400" cy="15063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04" name="グループ化 103"/>
            <p:cNvGrpSpPr/>
            <p:nvPr/>
          </p:nvGrpSpPr>
          <p:grpSpPr>
            <a:xfrm>
              <a:off x="5484227" y="853915"/>
              <a:ext cx="596674" cy="971386"/>
              <a:chOff x="6446561" y="3843615"/>
              <a:chExt cx="596674" cy="971386"/>
            </a:xfrm>
          </p:grpSpPr>
          <p:sp>
            <p:nvSpPr>
              <p:cNvPr id="105" name="台形 104"/>
              <p:cNvSpPr/>
              <p:nvPr/>
            </p:nvSpPr>
            <p:spPr>
              <a:xfrm rot="10800000">
                <a:off x="6446561" y="3843615"/>
                <a:ext cx="596674" cy="971386"/>
              </a:xfrm>
              <a:prstGeom prst="trapezoid">
                <a:avLst>
                  <a:gd name="adj" fmla="val 39503"/>
                </a:avLst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06" name="台形 105"/>
              <p:cNvSpPr/>
              <p:nvPr/>
            </p:nvSpPr>
            <p:spPr>
              <a:xfrm rot="10800000">
                <a:off x="6633623" y="4527729"/>
                <a:ext cx="235248" cy="270984"/>
              </a:xfrm>
              <a:prstGeom prst="trapezoid">
                <a:avLst>
                  <a:gd name="adj" fmla="val 25030"/>
                </a:avLst>
              </a:prstGeom>
              <a:gradFill flip="none" rotWithShape="1">
                <a:gsLst>
                  <a:gs pos="0">
                    <a:srgbClr val="2CA042">
                      <a:shade val="30000"/>
                      <a:satMod val="115000"/>
                    </a:srgbClr>
                  </a:gs>
                  <a:gs pos="50000">
                    <a:srgbClr val="2CA042">
                      <a:shade val="67500"/>
                      <a:satMod val="115000"/>
                    </a:srgbClr>
                  </a:gs>
                  <a:gs pos="100000">
                    <a:srgbClr val="2CA042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rgbClr val="2CA0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301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50800" y="98339"/>
            <a:ext cx="9302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alibri"/>
                <a:ea typeface="Adobe Gothic Std B" panose="020B0800000000000000" pitchFamily="34" charset="-128"/>
                <a:cs typeface="Calibri"/>
              </a:rPr>
              <a:t>A</a:t>
            </a:r>
            <a:r>
              <a:rPr lang="en-US" altLang="ja-JP" sz="2800" dirty="0" smtClean="0">
                <a:latin typeface="Calibri"/>
                <a:ea typeface="Adobe Gothic Std B" panose="020B0800000000000000" pitchFamily="34" charset="-128"/>
                <a:cs typeface="Calibri"/>
              </a:rPr>
              <a:t>tomic Force Microscope</a:t>
            </a:r>
            <a:r>
              <a:rPr kumimoji="1" lang="en-US" altLang="ja-JP" sz="2800" dirty="0" smtClean="0">
                <a:latin typeface="Calibri"/>
                <a:ea typeface="Adobe Gothic Std B" panose="020B0800000000000000" pitchFamily="34" charset="-128"/>
                <a:cs typeface="Calibri"/>
              </a:rPr>
              <a:t> images: </a:t>
            </a:r>
            <a:r>
              <a:rPr lang="en-US" altLang="ja-JP" sz="2800" b="1" dirty="0">
                <a:latin typeface="Calibri"/>
                <a:ea typeface="Adobe Gothic Std B" panose="020B0800000000000000" pitchFamily="34" charset="-128"/>
                <a:cs typeface="Calibri"/>
              </a:rPr>
              <a:t>D</a:t>
            </a:r>
            <a:r>
              <a:rPr kumimoji="1" lang="en-US" altLang="ja-JP" sz="2800" b="1" dirty="0" smtClean="0">
                <a:latin typeface="Calibri"/>
                <a:ea typeface="Adobe Gothic Std B" panose="020B0800000000000000" pitchFamily="34" charset="-128"/>
                <a:cs typeface="Calibri"/>
              </a:rPr>
              <a:t>ynamic structural changes</a:t>
            </a:r>
            <a:endParaRPr kumimoji="1" lang="ja-JP" altLang="en-US" sz="2800" b="1" dirty="0">
              <a:latin typeface="Calibri"/>
              <a:ea typeface="Adobe Gothic Std B" panose="020B0800000000000000" pitchFamily="34" charset="-128"/>
              <a:cs typeface="Calibri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504298" y="836363"/>
            <a:ext cx="8031553" cy="6014752"/>
            <a:chOff x="194662" y="737735"/>
            <a:chExt cx="8632494" cy="6607102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194662" y="745075"/>
              <a:ext cx="2847336" cy="6599762"/>
              <a:chOff x="-69035" y="509745"/>
              <a:chExt cx="3010898" cy="6812986"/>
            </a:xfrm>
          </p:grpSpPr>
          <p:pic>
            <p:nvPicPr>
              <p:cNvPr id="4" name="図 3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" y="3458928"/>
                <a:ext cx="2941862" cy="2827942"/>
              </a:xfrm>
              <a:prstGeom prst="rect">
                <a:avLst/>
              </a:prstGeom>
            </p:spPr>
          </p:pic>
          <p:pic>
            <p:nvPicPr>
              <p:cNvPr id="7" name="図 6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509745"/>
                <a:ext cx="2941861" cy="2837629"/>
              </a:xfrm>
              <a:prstGeom prst="rect">
                <a:avLst/>
              </a:prstGeom>
            </p:spPr>
          </p:pic>
          <p:grpSp>
            <p:nvGrpSpPr>
              <p:cNvPr id="10" name="グループ化 9"/>
              <p:cNvGrpSpPr/>
              <p:nvPr/>
            </p:nvGrpSpPr>
            <p:grpSpPr>
              <a:xfrm>
                <a:off x="37068" y="5464903"/>
                <a:ext cx="1195521" cy="622278"/>
                <a:chOff x="944143" y="4879890"/>
                <a:chExt cx="1015577" cy="517498"/>
              </a:xfrm>
            </p:grpSpPr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944143" y="4879890"/>
                  <a:ext cx="796838" cy="4353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400" dirty="0" smtClean="0">
                      <a:solidFill>
                        <a:schemeClr val="bg1"/>
                      </a:solidFill>
                      <a:latin typeface="Calibri"/>
                      <a:ea typeface="HGS明朝L" panose="02020400000000000000" pitchFamily="18" charset="-128"/>
                      <a:cs typeface="Calibri"/>
                    </a:rPr>
                    <a:t>2 </a:t>
                  </a:r>
                  <a:r>
                    <a:rPr lang="en-US" altLang="ja-JP" sz="2400" dirty="0" err="1" smtClean="0">
                      <a:solidFill>
                        <a:schemeClr val="bg1"/>
                      </a:solidFill>
                      <a:latin typeface="Calibri"/>
                      <a:ea typeface="HGS明朝L" panose="02020400000000000000" pitchFamily="18" charset="-128"/>
                      <a:cs typeface="Calibri"/>
                    </a:rPr>
                    <a:t>μ</a:t>
                  </a:r>
                  <a:r>
                    <a:rPr lang="en-US" altLang="ja-JP" sz="2400" dirty="0" err="1" smtClean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m</a:t>
                  </a:r>
                  <a:endParaRPr lang="ja-JP" altLang="en-US" sz="2400" dirty="0">
                    <a:solidFill>
                      <a:schemeClr val="bg1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" name="正方形/長方形 11"/>
                <p:cNvSpPr/>
                <p:nvPr/>
              </p:nvSpPr>
              <p:spPr>
                <a:xfrm>
                  <a:off x="968332" y="5351669"/>
                  <a:ext cx="991388" cy="457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" name="グループ化 12"/>
              <p:cNvGrpSpPr/>
              <p:nvPr/>
            </p:nvGrpSpPr>
            <p:grpSpPr>
              <a:xfrm>
                <a:off x="0" y="2733721"/>
                <a:ext cx="1548632" cy="546432"/>
                <a:chOff x="912654" y="2767991"/>
                <a:chExt cx="1315539" cy="454423"/>
              </a:xfrm>
            </p:grpSpPr>
            <p:sp>
              <p:nvSpPr>
                <p:cNvPr id="14" name="正方形/長方形 13"/>
                <p:cNvSpPr/>
                <p:nvPr/>
              </p:nvSpPr>
              <p:spPr>
                <a:xfrm>
                  <a:off x="966572" y="3176695"/>
                  <a:ext cx="1261621" cy="457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912654" y="2767991"/>
                  <a:ext cx="796838" cy="4353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 smtClean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5 </a:t>
                  </a:r>
                  <a:r>
                    <a:rPr lang="en-US" altLang="ja-JP" sz="2400" dirty="0" err="1" smtClean="0">
                      <a:solidFill>
                        <a:schemeClr val="bg1"/>
                      </a:solidFill>
                      <a:latin typeface="Calibri"/>
                      <a:ea typeface="HGS明朝L" panose="02020400000000000000" pitchFamily="18" charset="-128"/>
                      <a:cs typeface="Calibri"/>
                    </a:rPr>
                    <a:t>μ</a:t>
                  </a:r>
                  <a:r>
                    <a:rPr kumimoji="1" lang="en-US" altLang="ja-JP" sz="2400" dirty="0" err="1" smtClean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m</a:t>
                  </a:r>
                  <a:endParaRPr kumimoji="1" lang="ja-JP" altLang="en-US" sz="2400" dirty="0">
                    <a:solidFill>
                      <a:schemeClr val="bg1"/>
                    </a:solidFill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8" name="テキスト ボックス 21"/>
              <p:cNvSpPr txBox="1"/>
              <p:nvPr/>
            </p:nvSpPr>
            <p:spPr>
              <a:xfrm>
                <a:off x="-69035" y="6729414"/>
                <a:ext cx="1143076" cy="593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altLang="ja-JP" sz="2800" dirty="0" smtClean="0">
                    <a:effectLst/>
                    <a:latin typeface="Calibri"/>
                    <a:ea typeface="Adobe Gothic Std B" panose="020B0800000000000000" pitchFamily="34" charset="-128"/>
                    <a:cs typeface="Calibri"/>
                  </a:rPr>
                  <a:t>0 min</a:t>
                </a:r>
                <a:endParaRPr lang="ja-JP" sz="2800" dirty="0">
                  <a:effectLst/>
                  <a:latin typeface="Calibri"/>
                  <a:ea typeface="Adobe Gothic Std B" panose="020B0800000000000000" pitchFamily="34" charset="-128"/>
                  <a:cs typeface="Calibri"/>
                </a:endParaRPr>
              </a:p>
            </p:txBody>
          </p:sp>
        </p:grpSp>
        <p:grpSp>
          <p:nvGrpSpPr>
            <p:cNvPr id="23" name="グループ化 22"/>
            <p:cNvGrpSpPr/>
            <p:nvPr/>
          </p:nvGrpSpPr>
          <p:grpSpPr>
            <a:xfrm>
              <a:off x="3160251" y="737735"/>
              <a:ext cx="2751611" cy="5603660"/>
              <a:chOff x="2938938" y="531917"/>
              <a:chExt cx="2909675" cy="5772220"/>
            </a:xfrm>
          </p:grpSpPr>
          <p:pic>
            <p:nvPicPr>
              <p:cNvPr id="5" name="図 4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938938" y="3460733"/>
                <a:ext cx="2903899" cy="2843404"/>
              </a:xfrm>
              <a:prstGeom prst="rect">
                <a:avLst/>
              </a:prstGeom>
            </p:spPr>
          </p:pic>
          <p:pic>
            <p:nvPicPr>
              <p:cNvPr id="8" name="図 7" descr="C:\Users\暁子\Desktop\data　 (SONY)\AFM\Shimazu\141101\141022 flow 20  0 min 追加 4 2倍.TIF"/>
              <p:cNvPicPr/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938938" y="531917"/>
                <a:ext cx="2909675" cy="282509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24" name="グループ化 23"/>
            <p:cNvGrpSpPr/>
            <p:nvPr/>
          </p:nvGrpSpPr>
          <p:grpSpPr>
            <a:xfrm>
              <a:off x="6024653" y="745075"/>
              <a:ext cx="2802503" cy="5597473"/>
              <a:chOff x="5810611" y="562877"/>
              <a:chExt cx="2963490" cy="5802636"/>
            </a:xfrm>
          </p:grpSpPr>
          <p:pic>
            <p:nvPicPr>
              <p:cNvPr id="3" name="図 2"/>
              <p:cNvPicPr/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810611" y="3502771"/>
                <a:ext cx="2963490" cy="2862742"/>
              </a:xfrm>
              <a:prstGeom prst="rect">
                <a:avLst/>
              </a:prstGeom>
            </p:spPr>
          </p:pic>
          <p:pic>
            <p:nvPicPr>
              <p:cNvPr id="9" name="図 8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810611" y="562877"/>
                <a:ext cx="2947735" cy="2835506"/>
              </a:xfrm>
              <a:prstGeom prst="rect">
                <a:avLst/>
              </a:prstGeom>
            </p:spPr>
          </p:pic>
        </p:grpSp>
      </p:grpSp>
      <p:sp>
        <p:nvSpPr>
          <p:cNvPr id="27" name="右矢印 26"/>
          <p:cNvSpPr/>
          <p:nvPr/>
        </p:nvSpPr>
        <p:spPr>
          <a:xfrm>
            <a:off x="501649" y="6010727"/>
            <a:ext cx="8536386" cy="38081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>
              <a:latin typeface="Calibri"/>
              <a:cs typeface="Calibri"/>
            </a:endParaRPr>
          </a:p>
        </p:txBody>
      </p:sp>
      <p:sp>
        <p:nvSpPr>
          <p:cNvPr id="28" name="テキスト ボックス 21"/>
          <p:cNvSpPr txBox="1"/>
          <p:nvPr/>
        </p:nvSpPr>
        <p:spPr>
          <a:xfrm>
            <a:off x="3263441" y="6327895"/>
            <a:ext cx="1005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800" dirty="0" smtClean="0">
                <a:latin typeface="Calibri"/>
                <a:ea typeface="Adobe Gothic Std B" panose="020B0800000000000000" pitchFamily="34" charset="-128"/>
                <a:cs typeface="Calibri"/>
              </a:rPr>
              <a:t>3 min</a:t>
            </a:r>
            <a:endParaRPr lang="ja-JP" sz="2800" dirty="0">
              <a:effectLst/>
              <a:latin typeface="Calibri"/>
              <a:ea typeface="Adobe Gothic Std B" panose="020B0800000000000000" pitchFamily="34" charset="-128"/>
              <a:cs typeface="Calibri"/>
            </a:endParaRPr>
          </a:p>
        </p:txBody>
      </p:sp>
      <p:sp>
        <p:nvSpPr>
          <p:cNvPr id="30" name="テキスト ボックス 21"/>
          <p:cNvSpPr txBox="1"/>
          <p:nvPr/>
        </p:nvSpPr>
        <p:spPr>
          <a:xfrm>
            <a:off x="5928441" y="6301327"/>
            <a:ext cx="1005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800" dirty="0" smtClean="0">
                <a:latin typeface="Calibri"/>
                <a:ea typeface="Adobe Gothic Std B" panose="020B0800000000000000" pitchFamily="34" charset="-128"/>
                <a:cs typeface="Calibri"/>
              </a:rPr>
              <a:t>5 min</a:t>
            </a:r>
            <a:endParaRPr lang="ja-JP" sz="2800" dirty="0">
              <a:effectLst/>
              <a:latin typeface="Calibri"/>
              <a:ea typeface="Adobe Gothic Std B" panose="020B0800000000000000" pitchFamily="34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483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正方形/長方形 55"/>
          <p:cNvSpPr/>
          <p:nvPr/>
        </p:nvSpPr>
        <p:spPr>
          <a:xfrm>
            <a:off x="-51521" y="100312"/>
            <a:ext cx="25364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>
                <a:latin typeface="Calibri"/>
                <a:ea typeface="Adobe Gothic Std B" panose="020B0800000000000000" pitchFamily="34" charset="-128"/>
                <a:cs typeface="Calibri"/>
              </a:rPr>
              <a:t>AFM images </a:t>
            </a:r>
            <a:endParaRPr lang="ja-JP" altLang="en-US" sz="3600" b="1" dirty="0">
              <a:latin typeface="Calibri"/>
              <a:ea typeface="Adobe Gothic Std B" panose="020B0800000000000000" pitchFamily="34" charset="-128"/>
              <a:cs typeface="Calibri"/>
            </a:endParaRPr>
          </a:p>
        </p:txBody>
      </p:sp>
      <p:grpSp>
        <p:nvGrpSpPr>
          <p:cNvPr id="78" name="グループ化 77"/>
          <p:cNvGrpSpPr/>
          <p:nvPr/>
        </p:nvGrpSpPr>
        <p:grpSpPr>
          <a:xfrm>
            <a:off x="-87467" y="918077"/>
            <a:ext cx="6225392" cy="4147553"/>
            <a:chOff x="-76719" y="1248903"/>
            <a:chExt cx="6225392" cy="4147553"/>
          </a:xfrm>
        </p:grpSpPr>
        <p:pic>
          <p:nvPicPr>
            <p:cNvPr id="26" name="図 25" descr="C:\Users\暁子\Desktop\data　 (SONY)\AFM\Shimazu\141029\THF 4 H2O 6 flow 20  10 min 4.TIF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23" y="1248903"/>
              <a:ext cx="3030679" cy="32348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4" name="図 23" descr="E:\AFM\141024\AFM用サンプル\THF 4 H2O 6 flow 20  30 mim ②8 2倍.TIF"/>
            <p:cNvPicPr/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59236" y="1248903"/>
              <a:ext cx="3089437" cy="324776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65" name="右矢印 64"/>
            <p:cNvSpPr/>
            <p:nvPr/>
          </p:nvSpPr>
          <p:spPr>
            <a:xfrm>
              <a:off x="10748" y="4652504"/>
              <a:ext cx="6057263" cy="333886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latin typeface="Calibri"/>
                <a:cs typeface="Calibri"/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-76719" y="4934791"/>
              <a:ext cx="10444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Calibri"/>
                  <a:ea typeface="Adobe Gothic Std B" panose="020B0800000000000000" pitchFamily="34" charset="-128"/>
                  <a:cs typeface="Calibri"/>
                </a:rPr>
                <a:t>10 min</a:t>
              </a:r>
              <a:endParaRPr kumimoji="1" lang="ja-JP" altLang="en-US" sz="2400" dirty="0">
                <a:latin typeface="Calibri"/>
                <a:ea typeface="Adobe Gothic Std B" panose="020B0800000000000000" pitchFamily="34" charset="-128"/>
                <a:cs typeface="Calibri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3059236" y="4924004"/>
              <a:ext cx="10444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Calibri"/>
                  <a:ea typeface="Adobe Gothic Std B" panose="020B0800000000000000" pitchFamily="34" charset="-128"/>
                  <a:cs typeface="Calibri"/>
                </a:rPr>
                <a:t>30 min</a:t>
              </a:r>
              <a:endParaRPr kumimoji="1" lang="ja-JP" altLang="en-US" sz="2400" dirty="0">
                <a:latin typeface="Calibri"/>
                <a:ea typeface="Adobe Gothic Std B" panose="020B0800000000000000" pitchFamily="34" charset="-128"/>
                <a:cs typeface="Calibri"/>
              </a:endParaRPr>
            </a:p>
          </p:txBody>
        </p:sp>
      </p:grpSp>
      <p:sp>
        <p:nvSpPr>
          <p:cNvPr id="83" name="テキスト ボックス 82"/>
          <p:cNvSpPr txBox="1"/>
          <p:nvPr/>
        </p:nvSpPr>
        <p:spPr>
          <a:xfrm>
            <a:off x="-51522" y="5226276"/>
            <a:ext cx="360747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00" dirty="0" smtClean="0">
                <a:latin typeface="Calibri"/>
                <a:ea typeface="Adobe Gothic Std B" panose="020B0800000000000000" pitchFamily="34" charset="-128"/>
                <a:cs typeface="Calibri"/>
              </a:rPr>
              <a:t>Breaking down into small </a:t>
            </a:r>
          </a:p>
          <a:p>
            <a:r>
              <a:rPr lang="en-US" altLang="ja-JP" sz="2600" dirty="0" smtClean="0">
                <a:latin typeface="Calibri"/>
                <a:ea typeface="Adobe Gothic Std B" panose="020B0800000000000000" pitchFamily="34" charset="-128"/>
                <a:cs typeface="Calibri"/>
              </a:rPr>
              <a:t>spherical</a:t>
            </a:r>
            <a:r>
              <a:rPr kumimoji="1" lang="en-US" altLang="ja-JP" sz="2600" dirty="0" smtClean="0">
                <a:latin typeface="Calibri"/>
                <a:ea typeface="Adobe Gothic Std B" panose="020B0800000000000000" pitchFamily="34" charset="-128"/>
                <a:cs typeface="Calibri"/>
              </a:rPr>
              <a:t> structures</a:t>
            </a:r>
            <a:endParaRPr kumimoji="1" lang="ja-JP" altLang="en-US" sz="2600" dirty="0">
              <a:latin typeface="Calibri"/>
              <a:ea typeface="Adobe Gothic Std B" panose="020B0800000000000000" pitchFamily="34" charset="-128"/>
              <a:cs typeface="Calibri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5085440" y="910283"/>
            <a:ext cx="4010441" cy="5208547"/>
            <a:chOff x="5164786" y="905134"/>
            <a:chExt cx="4010441" cy="5208547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5865557" y="905134"/>
              <a:ext cx="3309670" cy="4119858"/>
              <a:chOff x="5865557" y="905134"/>
              <a:chExt cx="3309670" cy="4119858"/>
            </a:xfrm>
          </p:grpSpPr>
          <p:pic>
            <p:nvPicPr>
              <p:cNvPr id="22" name="図 21" descr="E:\AFM\141214\① 2倍　24 h  r.t. THF 4 H2O 6  flow 20.TIF"/>
              <p:cNvPicPr/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246300" y="905134"/>
                <a:ext cx="2928927" cy="3241859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  <p:grpSp>
            <p:nvGrpSpPr>
              <p:cNvPr id="80" name="グループ化 79"/>
              <p:cNvGrpSpPr/>
              <p:nvPr/>
            </p:nvGrpSpPr>
            <p:grpSpPr>
              <a:xfrm>
                <a:off x="5865557" y="4165852"/>
                <a:ext cx="3219327" cy="859140"/>
                <a:chOff x="6350377" y="4633417"/>
                <a:chExt cx="3219327" cy="859140"/>
              </a:xfrm>
            </p:grpSpPr>
            <p:sp>
              <p:nvSpPr>
                <p:cNvPr id="69" name="右矢印 68"/>
                <p:cNvSpPr/>
                <p:nvPr/>
              </p:nvSpPr>
              <p:spPr>
                <a:xfrm>
                  <a:off x="7100294" y="4750887"/>
                  <a:ext cx="2469410" cy="333886"/>
                </a:xfrm>
                <a:prstGeom prst="rightArrow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72" name="グループ化 71"/>
                <p:cNvGrpSpPr/>
                <p:nvPr/>
              </p:nvGrpSpPr>
              <p:grpSpPr>
                <a:xfrm rot="21179124">
                  <a:off x="6350377" y="4633417"/>
                  <a:ext cx="754370" cy="732283"/>
                  <a:chOff x="3750166" y="2087450"/>
                  <a:chExt cx="405511" cy="332859"/>
                </a:xfrm>
              </p:grpSpPr>
              <p:sp>
                <p:nvSpPr>
                  <p:cNvPr id="76" name="アーチ 75"/>
                  <p:cNvSpPr/>
                  <p:nvPr/>
                </p:nvSpPr>
                <p:spPr>
                  <a:xfrm rot="20026847">
                    <a:off x="3923435" y="2087450"/>
                    <a:ext cx="232242" cy="227972"/>
                  </a:xfrm>
                  <a:prstGeom prst="blockArc">
                    <a:avLst>
                      <a:gd name="adj1" fmla="val 10268262"/>
                      <a:gd name="adj2" fmla="val 16922338"/>
                      <a:gd name="adj3" fmla="val 6578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254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chemeClr val="tx1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7" name="アーチ 76"/>
                  <p:cNvSpPr/>
                  <p:nvPr/>
                </p:nvSpPr>
                <p:spPr>
                  <a:xfrm rot="9291300">
                    <a:off x="3750166" y="2193483"/>
                    <a:ext cx="229122" cy="226826"/>
                  </a:xfrm>
                  <a:prstGeom prst="blockArc">
                    <a:avLst>
                      <a:gd name="adj1" fmla="val 10268262"/>
                      <a:gd name="adj2" fmla="val 16922338"/>
                      <a:gd name="adj3" fmla="val 6578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254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chemeClr val="tx1"/>
                      </a:solidFill>
                      <a:latin typeface="Calibri"/>
                      <a:cs typeface="Calibri"/>
                    </a:endParaRPr>
                  </a:p>
                </p:txBody>
              </p:sp>
            </p:grpSp>
            <p:grpSp>
              <p:nvGrpSpPr>
                <p:cNvPr id="73" name="グループ化 72"/>
                <p:cNvGrpSpPr/>
                <p:nvPr/>
              </p:nvGrpSpPr>
              <p:grpSpPr>
                <a:xfrm rot="21179124">
                  <a:off x="6573327" y="4650365"/>
                  <a:ext cx="754392" cy="732463"/>
                  <a:chOff x="3750153" y="2087450"/>
                  <a:chExt cx="405524" cy="332941"/>
                </a:xfrm>
              </p:grpSpPr>
              <p:sp>
                <p:nvSpPr>
                  <p:cNvPr id="74" name="アーチ 73"/>
                  <p:cNvSpPr/>
                  <p:nvPr/>
                </p:nvSpPr>
                <p:spPr>
                  <a:xfrm rot="20026847">
                    <a:off x="3923435" y="2087450"/>
                    <a:ext cx="232242" cy="227972"/>
                  </a:xfrm>
                  <a:prstGeom prst="blockArc">
                    <a:avLst>
                      <a:gd name="adj1" fmla="val 10268262"/>
                      <a:gd name="adj2" fmla="val 16922338"/>
                      <a:gd name="adj3" fmla="val 6578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254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chemeClr val="tx1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5" name="アーチ 74"/>
                  <p:cNvSpPr/>
                  <p:nvPr/>
                </p:nvSpPr>
                <p:spPr>
                  <a:xfrm rot="9291300">
                    <a:off x="3750153" y="2193565"/>
                    <a:ext cx="229122" cy="226826"/>
                  </a:xfrm>
                  <a:prstGeom prst="blockArc">
                    <a:avLst>
                      <a:gd name="adj1" fmla="val 10268262"/>
                      <a:gd name="adj2" fmla="val 16922338"/>
                      <a:gd name="adj3" fmla="val 6578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254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chemeClr val="tx1"/>
                      </a:solidFill>
                      <a:latin typeface="Calibri"/>
                      <a:cs typeface="Calibri"/>
                    </a:endParaRPr>
                  </a:p>
                </p:txBody>
              </p:sp>
            </p:grpSp>
            <p:sp>
              <p:nvSpPr>
                <p:cNvPr id="71" name="テキスト ボックス 70"/>
                <p:cNvSpPr txBox="1"/>
                <p:nvPr/>
              </p:nvSpPr>
              <p:spPr>
                <a:xfrm>
                  <a:off x="7090440" y="5030892"/>
                  <a:ext cx="72793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 smtClean="0">
                      <a:latin typeface="Calibri"/>
                      <a:ea typeface="Adobe Gothic Std B" panose="020B0800000000000000" pitchFamily="34" charset="-128"/>
                      <a:cs typeface="Calibri"/>
                    </a:rPr>
                    <a:t>24 h</a:t>
                  </a:r>
                  <a:endParaRPr kumimoji="1" lang="ja-JP" altLang="en-US" sz="2400" dirty="0">
                    <a:latin typeface="Calibri"/>
                    <a:ea typeface="Adobe Gothic Std B" panose="020B0800000000000000" pitchFamily="34" charset="-128"/>
                    <a:cs typeface="Calibri"/>
                  </a:endParaRPr>
                </a:p>
              </p:txBody>
            </p:sp>
          </p:grpSp>
        </p:grpSp>
        <p:sp>
          <p:nvSpPr>
            <p:cNvPr id="84" name="テキスト ボックス 83"/>
            <p:cNvSpPr txBox="1"/>
            <p:nvPr/>
          </p:nvSpPr>
          <p:spPr>
            <a:xfrm>
              <a:off x="5164786" y="5221129"/>
              <a:ext cx="3440928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600" dirty="0" smtClean="0">
                  <a:latin typeface="Calibri"/>
                  <a:ea typeface="Adobe Gothic Std B" panose="020B0800000000000000" pitchFamily="34" charset="-128"/>
                  <a:cs typeface="Calibri"/>
                </a:rPr>
                <a:t>Fiber structures</a:t>
              </a:r>
            </a:p>
            <a:p>
              <a:r>
                <a:rPr lang="en-US" altLang="ja-JP" sz="2600" dirty="0" smtClean="0">
                  <a:latin typeface="Calibri"/>
                  <a:ea typeface="Adobe Gothic Std B" panose="020B0800000000000000" pitchFamily="34" charset="-128"/>
                  <a:cs typeface="Calibri"/>
                </a:rPr>
                <a:t>completely disappeared</a:t>
              </a:r>
              <a:endParaRPr kumimoji="1" lang="ja-JP" altLang="en-US" sz="2600" dirty="0">
                <a:latin typeface="Calibri"/>
                <a:ea typeface="Adobe Gothic Std B" panose="020B0800000000000000" pitchFamily="34" charset="-128"/>
                <a:cs typeface="Calibri"/>
              </a:endParaRPr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-10748" y="3967554"/>
            <a:ext cx="1557608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/>
              <a:cs typeface="Calibri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3562211"/>
            <a:ext cx="665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Calibri"/>
                <a:cs typeface="Calibri"/>
              </a:rPr>
              <a:t>5 </a:t>
            </a:r>
            <a:r>
              <a:rPr kumimoji="1" lang="en-US" altLang="ja-JP" dirty="0" err="1" smtClean="0">
                <a:solidFill>
                  <a:schemeClr val="bg1"/>
                </a:solidFill>
                <a:latin typeface="Calibri"/>
                <a:cs typeface="Calibri"/>
              </a:rPr>
              <a:t>μm</a:t>
            </a:r>
            <a:endParaRPr kumimoji="1" lang="ja-JP" alt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5698" y="840048"/>
            <a:ext cx="3071436" cy="3370592"/>
            <a:chOff x="-3073210" y="1876915"/>
            <a:chExt cx="3071436" cy="3370592"/>
          </a:xfrm>
        </p:grpSpPr>
        <p:pic>
          <p:nvPicPr>
            <p:cNvPr id="25" name="図 1" descr="4 2倍　vial ⅰTHF 4 H2O 6"/>
            <p:cNvPicPr/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3073210" y="1876915"/>
              <a:ext cx="3071436" cy="33705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テキスト ボックス 2"/>
            <p:cNvSpPr txBox="1"/>
            <p:nvPr/>
          </p:nvSpPr>
          <p:spPr>
            <a:xfrm>
              <a:off x="-2924432" y="1979890"/>
              <a:ext cx="7252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GB" altLang="ja-JP" sz="2800" dirty="0" smtClean="0">
                  <a:solidFill>
                    <a:schemeClr val="bg1"/>
                  </a:solidFill>
                  <a:latin typeface="Calibri"/>
                  <a:cs typeface="Calibri"/>
                </a:rPr>
                <a:t>Vial</a:t>
              </a:r>
              <a:endParaRPr kumimoji="1" lang="ja-JP" altLang="en-US" sz="28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73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矢印 1"/>
          <p:cNvSpPr/>
          <p:nvPr/>
        </p:nvSpPr>
        <p:spPr>
          <a:xfrm>
            <a:off x="7420605" y="6117127"/>
            <a:ext cx="1585186" cy="32497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>
              <a:latin typeface="Calibri"/>
              <a:cs typeface="Calibri"/>
            </a:endParaRPr>
          </a:p>
        </p:txBody>
      </p:sp>
      <p:grpSp>
        <p:nvGrpSpPr>
          <p:cNvPr id="3" name="図形グループ 54"/>
          <p:cNvGrpSpPr/>
          <p:nvPr/>
        </p:nvGrpSpPr>
        <p:grpSpPr>
          <a:xfrm>
            <a:off x="6796244" y="5841057"/>
            <a:ext cx="732761" cy="668067"/>
            <a:chOff x="4592029" y="5367830"/>
            <a:chExt cx="449075" cy="391898"/>
          </a:xfrm>
        </p:grpSpPr>
        <p:grpSp>
          <p:nvGrpSpPr>
            <p:cNvPr id="4" name="グループ化 71"/>
            <p:cNvGrpSpPr/>
            <p:nvPr/>
          </p:nvGrpSpPr>
          <p:grpSpPr>
            <a:xfrm rot="21179124">
              <a:off x="4592029" y="5367830"/>
              <a:ext cx="341622" cy="386472"/>
              <a:chOff x="3750166" y="2101322"/>
              <a:chExt cx="403069" cy="318987"/>
            </a:xfrm>
          </p:grpSpPr>
          <p:sp>
            <p:nvSpPr>
              <p:cNvPr id="8" name="アーチ 7"/>
              <p:cNvSpPr/>
              <p:nvPr/>
            </p:nvSpPr>
            <p:spPr>
              <a:xfrm rot="20026847">
                <a:off x="3920993" y="2101322"/>
                <a:ext cx="232242" cy="227972"/>
              </a:xfrm>
              <a:prstGeom prst="blockArc">
                <a:avLst>
                  <a:gd name="adj1" fmla="val 10268262"/>
                  <a:gd name="adj2" fmla="val 16922338"/>
                  <a:gd name="adj3" fmla="val 6578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9" name="アーチ 8"/>
              <p:cNvSpPr/>
              <p:nvPr/>
            </p:nvSpPr>
            <p:spPr>
              <a:xfrm rot="9291300">
                <a:off x="3750166" y="2193483"/>
                <a:ext cx="229122" cy="226826"/>
              </a:xfrm>
              <a:prstGeom prst="blockArc">
                <a:avLst>
                  <a:gd name="adj1" fmla="val 10268262"/>
                  <a:gd name="adj2" fmla="val 16922338"/>
                  <a:gd name="adj3" fmla="val 6578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5" name="グループ化 72"/>
            <p:cNvGrpSpPr/>
            <p:nvPr/>
          </p:nvGrpSpPr>
          <p:grpSpPr>
            <a:xfrm rot="21179124">
              <a:off x="4701109" y="5373485"/>
              <a:ext cx="339995" cy="386243"/>
              <a:chOff x="3744033" y="2101043"/>
              <a:chExt cx="401151" cy="318798"/>
            </a:xfrm>
          </p:grpSpPr>
          <p:sp>
            <p:nvSpPr>
              <p:cNvPr id="6" name="アーチ 5"/>
              <p:cNvSpPr/>
              <p:nvPr/>
            </p:nvSpPr>
            <p:spPr>
              <a:xfrm rot="20026847">
                <a:off x="3912941" y="2101043"/>
                <a:ext cx="232243" cy="224002"/>
              </a:xfrm>
              <a:prstGeom prst="blockArc">
                <a:avLst>
                  <a:gd name="adj1" fmla="val 10268262"/>
                  <a:gd name="adj2" fmla="val 16922338"/>
                  <a:gd name="adj3" fmla="val 6578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" name="アーチ 6"/>
              <p:cNvSpPr/>
              <p:nvPr/>
            </p:nvSpPr>
            <p:spPr>
              <a:xfrm rot="9291300">
                <a:off x="3744033" y="2193015"/>
                <a:ext cx="229122" cy="226826"/>
              </a:xfrm>
              <a:prstGeom prst="blockArc">
                <a:avLst>
                  <a:gd name="adj1" fmla="val 10268262"/>
                  <a:gd name="adj2" fmla="val 16922338"/>
                  <a:gd name="adj3" fmla="val 6578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10" name="テキスト ボックス 9"/>
          <p:cNvSpPr txBox="1"/>
          <p:nvPr/>
        </p:nvSpPr>
        <p:spPr>
          <a:xfrm>
            <a:off x="7355584" y="6384130"/>
            <a:ext cx="72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Calibri"/>
                <a:ea typeface="Adobe Gothic Std B" panose="020B0800000000000000" pitchFamily="34" charset="-128"/>
                <a:cs typeface="Calibri"/>
              </a:rPr>
              <a:t>24 h</a:t>
            </a:r>
            <a:endParaRPr kumimoji="1" lang="ja-JP" altLang="en-US" sz="2400" dirty="0">
              <a:latin typeface="Calibri"/>
              <a:ea typeface="Adobe Gothic Std B" panose="020B0800000000000000" pitchFamily="34" charset="-128"/>
              <a:cs typeface="Calibri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05103" y="6210178"/>
            <a:ext cx="6627143" cy="1499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/>
              <a:cs typeface="Calibri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1998" y="6372486"/>
            <a:ext cx="888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Calibri"/>
                <a:ea typeface="Adobe Gothic Std B" panose="020B0800000000000000" pitchFamily="34" charset="-128"/>
                <a:cs typeface="Calibri"/>
              </a:rPr>
              <a:t>0 min</a:t>
            </a:r>
            <a:endParaRPr lang="ja-JP" altLang="en-US" sz="2400" dirty="0">
              <a:latin typeface="Calibri"/>
              <a:ea typeface="Adobe Gothic Std B" panose="020B0800000000000000" pitchFamily="34" charset="-128"/>
              <a:cs typeface="Calibri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916197" y="6398028"/>
            <a:ext cx="1044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Calibri"/>
                <a:ea typeface="Adobe Gothic Std B" panose="020B0800000000000000" pitchFamily="34" charset="-128"/>
                <a:cs typeface="Calibri"/>
              </a:rPr>
              <a:t>3</a:t>
            </a:r>
            <a:r>
              <a:rPr lang="en-US" altLang="ja-JP" sz="2400" dirty="0" smtClean="0">
                <a:latin typeface="Calibri"/>
                <a:ea typeface="Adobe Gothic Std B" panose="020B0800000000000000" pitchFamily="34" charset="-128"/>
                <a:cs typeface="Calibri"/>
              </a:rPr>
              <a:t>0 </a:t>
            </a:r>
            <a:r>
              <a:rPr lang="en-US" altLang="ja-JP" sz="2400" dirty="0">
                <a:latin typeface="Calibri"/>
                <a:ea typeface="Adobe Gothic Std B" panose="020B0800000000000000" pitchFamily="34" charset="-128"/>
                <a:cs typeface="Calibri"/>
              </a:rPr>
              <a:t>min</a:t>
            </a:r>
            <a:endParaRPr lang="ja-JP" altLang="en-US" sz="2400" dirty="0">
              <a:latin typeface="Calibri"/>
              <a:ea typeface="Adobe Gothic Std B" panose="020B0800000000000000" pitchFamily="34" charset="-128"/>
              <a:cs typeface="Calibri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908" y="46135"/>
            <a:ext cx="5768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>
                <a:latin typeface="Calibri"/>
                <a:ea typeface="Adobe Gothic Std B" panose="020B0800000000000000" pitchFamily="34" charset="-128"/>
                <a:cs typeface="Calibri"/>
              </a:rPr>
              <a:t>Suggested s</a:t>
            </a:r>
            <a:r>
              <a:rPr kumimoji="1" lang="en-US" altLang="ja-JP" sz="3600" b="1" dirty="0" smtClean="0">
                <a:latin typeface="Calibri"/>
                <a:ea typeface="Adobe Gothic Std B" panose="020B0800000000000000" pitchFamily="34" charset="-128"/>
                <a:cs typeface="Calibri"/>
              </a:rPr>
              <a:t>tructural </a:t>
            </a:r>
            <a:r>
              <a:rPr lang="en-US" altLang="ja-JP" sz="3600" b="1" dirty="0">
                <a:latin typeface="Calibri"/>
                <a:ea typeface="Adobe Gothic Std B" panose="020B0800000000000000" pitchFamily="34" charset="-128"/>
                <a:cs typeface="Calibri"/>
              </a:rPr>
              <a:t>c</a:t>
            </a:r>
            <a:r>
              <a:rPr kumimoji="1" lang="en-US" altLang="ja-JP" sz="3600" b="1" dirty="0" smtClean="0">
                <a:latin typeface="Calibri"/>
                <a:ea typeface="Adobe Gothic Std B" panose="020B0800000000000000" pitchFamily="34" charset="-128"/>
                <a:cs typeface="Calibri"/>
              </a:rPr>
              <a:t>hanges</a:t>
            </a:r>
            <a:endParaRPr kumimoji="1" lang="ja-JP" altLang="en-US" sz="3600" b="1" dirty="0">
              <a:latin typeface="Calibri"/>
              <a:ea typeface="Adobe Gothic Std B" panose="020B0800000000000000" pitchFamily="34" charset="-128"/>
              <a:cs typeface="Calibri"/>
            </a:endParaRPr>
          </a:p>
        </p:txBody>
      </p:sp>
      <p:sp>
        <p:nvSpPr>
          <p:cNvPr id="15" name="フリーフォーム 14"/>
          <p:cNvSpPr/>
          <p:nvPr/>
        </p:nvSpPr>
        <p:spPr>
          <a:xfrm>
            <a:off x="1139539" y="4976339"/>
            <a:ext cx="991215" cy="950037"/>
          </a:xfrm>
          <a:custGeom>
            <a:avLst/>
            <a:gdLst>
              <a:gd name="connsiteX0" fmla="*/ 309966 w 2433234"/>
              <a:gd name="connsiteY0" fmla="*/ 2526224 h 3208486"/>
              <a:gd name="connsiteX1" fmla="*/ 216976 w 2433234"/>
              <a:gd name="connsiteY1" fmla="*/ 2510725 h 3208486"/>
              <a:gd name="connsiteX2" fmla="*/ 185979 w 2433234"/>
              <a:gd name="connsiteY2" fmla="*/ 2464231 h 3208486"/>
              <a:gd name="connsiteX3" fmla="*/ 139484 w 2433234"/>
              <a:gd name="connsiteY3" fmla="*/ 2309247 h 3208486"/>
              <a:gd name="connsiteX4" fmla="*/ 170481 w 2433234"/>
              <a:gd name="connsiteY4" fmla="*/ 2138766 h 3208486"/>
              <a:gd name="connsiteX5" fmla="*/ 294468 w 2433234"/>
              <a:gd name="connsiteY5" fmla="*/ 2030278 h 3208486"/>
              <a:gd name="connsiteX6" fmla="*/ 387457 w 2433234"/>
              <a:gd name="connsiteY6" fmla="*/ 1968285 h 3208486"/>
              <a:gd name="connsiteX7" fmla="*/ 511444 w 2433234"/>
              <a:gd name="connsiteY7" fmla="*/ 1937288 h 3208486"/>
              <a:gd name="connsiteX8" fmla="*/ 666427 w 2433234"/>
              <a:gd name="connsiteY8" fmla="*/ 1999281 h 3208486"/>
              <a:gd name="connsiteX9" fmla="*/ 697423 w 2433234"/>
              <a:gd name="connsiteY9" fmla="*/ 2092271 h 3208486"/>
              <a:gd name="connsiteX10" fmla="*/ 712922 w 2433234"/>
              <a:gd name="connsiteY10" fmla="*/ 2138766 h 3208486"/>
              <a:gd name="connsiteX11" fmla="*/ 697423 w 2433234"/>
              <a:gd name="connsiteY11" fmla="*/ 2278251 h 3208486"/>
              <a:gd name="connsiteX12" fmla="*/ 681925 w 2433234"/>
              <a:gd name="connsiteY12" fmla="*/ 2324746 h 3208486"/>
              <a:gd name="connsiteX13" fmla="*/ 588935 w 2433234"/>
              <a:gd name="connsiteY13" fmla="*/ 2386739 h 3208486"/>
              <a:gd name="connsiteX14" fmla="*/ 418454 w 2433234"/>
              <a:gd name="connsiteY14" fmla="*/ 2371241 h 3208486"/>
              <a:gd name="connsiteX15" fmla="*/ 371959 w 2433234"/>
              <a:gd name="connsiteY15" fmla="*/ 2309247 h 3208486"/>
              <a:gd name="connsiteX16" fmla="*/ 309966 w 2433234"/>
              <a:gd name="connsiteY16" fmla="*/ 2200759 h 3208486"/>
              <a:gd name="connsiteX17" fmla="*/ 263471 w 2433234"/>
              <a:gd name="connsiteY17" fmla="*/ 1999281 h 3208486"/>
              <a:gd name="connsiteX18" fmla="*/ 247973 w 2433234"/>
              <a:gd name="connsiteY18" fmla="*/ 1952786 h 3208486"/>
              <a:gd name="connsiteX19" fmla="*/ 263471 w 2433234"/>
              <a:gd name="connsiteY19" fmla="*/ 1782305 h 3208486"/>
              <a:gd name="connsiteX20" fmla="*/ 278969 w 2433234"/>
              <a:gd name="connsiteY20" fmla="*/ 1720312 h 3208486"/>
              <a:gd name="connsiteX21" fmla="*/ 309966 w 2433234"/>
              <a:gd name="connsiteY21" fmla="*/ 1627322 h 3208486"/>
              <a:gd name="connsiteX22" fmla="*/ 325464 w 2433234"/>
              <a:gd name="connsiteY22" fmla="*/ 1580827 h 3208486"/>
              <a:gd name="connsiteX23" fmla="*/ 356461 w 2433234"/>
              <a:gd name="connsiteY23" fmla="*/ 1487837 h 3208486"/>
              <a:gd name="connsiteX24" fmla="*/ 371959 w 2433234"/>
              <a:gd name="connsiteY24" fmla="*/ 1441342 h 3208486"/>
              <a:gd name="connsiteX25" fmla="*/ 418454 w 2433234"/>
              <a:gd name="connsiteY25" fmla="*/ 1394847 h 3208486"/>
              <a:gd name="connsiteX26" fmla="*/ 449451 w 2433234"/>
              <a:gd name="connsiteY26" fmla="*/ 1348353 h 3208486"/>
              <a:gd name="connsiteX27" fmla="*/ 495945 w 2433234"/>
              <a:gd name="connsiteY27" fmla="*/ 1332854 h 3208486"/>
              <a:gd name="connsiteX28" fmla="*/ 542440 w 2433234"/>
              <a:gd name="connsiteY28" fmla="*/ 1301858 h 3208486"/>
              <a:gd name="connsiteX29" fmla="*/ 635430 w 2433234"/>
              <a:gd name="connsiteY29" fmla="*/ 1270861 h 3208486"/>
              <a:gd name="connsiteX30" fmla="*/ 805912 w 2433234"/>
              <a:gd name="connsiteY30" fmla="*/ 1286359 h 3208486"/>
              <a:gd name="connsiteX31" fmla="*/ 852407 w 2433234"/>
              <a:gd name="connsiteY31" fmla="*/ 1301858 h 3208486"/>
              <a:gd name="connsiteX32" fmla="*/ 914400 w 2433234"/>
              <a:gd name="connsiteY32" fmla="*/ 1394847 h 3208486"/>
              <a:gd name="connsiteX33" fmla="*/ 945396 w 2433234"/>
              <a:gd name="connsiteY33" fmla="*/ 1441342 h 3208486"/>
              <a:gd name="connsiteX34" fmla="*/ 929898 w 2433234"/>
              <a:gd name="connsiteY34" fmla="*/ 1596325 h 3208486"/>
              <a:gd name="connsiteX35" fmla="*/ 883403 w 2433234"/>
              <a:gd name="connsiteY35" fmla="*/ 1642820 h 3208486"/>
              <a:gd name="connsiteX36" fmla="*/ 852407 w 2433234"/>
              <a:gd name="connsiteY36" fmla="*/ 1689315 h 3208486"/>
              <a:gd name="connsiteX37" fmla="*/ 697423 w 2433234"/>
              <a:gd name="connsiteY37" fmla="*/ 1673817 h 3208486"/>
              <a:gd name="connsiteX38" fmla="*/ 604434 w 2433234"/>
              <a:gd name="connsiteY38" fmla="*/ 1642820 h 3208486"/>
              <a:gd name="connsiteX39" fmla="*/ 588935 w 2433234"/>
              <a:gd name="connsiteY39" fmla="*/ 1596325 h 3208486"/>
              <a:gd name="connsiteX40" fmla="*/ 526942 w 2433234"/>
              <a:gd name="connsiteY40" fmla="*/ 1503336 h 3208486"/>
              <a:gd name="connsiteX41" fmla="*/ 557939 w 2433234"/>
              <a:gd name="connsiteY41" fmla="*/ 1193370 h 3208486"/>
              <a:gd name="connsiteX42" fmla="*/ 588935 w 2433234"/>
              <a:gd name="connsiteY42" fmla="*/ 1100380 h 3208486"/>
              <a:gd name="connsiteX43" fmla="*/ 635430 w 2433234"/>
              <a:gd name="connsiteY43" fmla="*/ 1053885 h 3208486"/>
              <a:gd name="connsiteX44" fmla="*/ 666427 w 2433234"/>
              <a:gd name="connsiteY44" fmla="*/ 1007390 h 3208486"/>
              <a:gd name="connsiteX45" fmla="*/ 759417 w 2433234"/>
              <a:gd name="connsiteY45" fmla="*/ 960895 h 3208486"/>
              <a:gd name="connsiteX46" fmla="*/ 852407 w 2433234"/>
              <a:gd name="connsiteY46" fmla="*/ 898902 h 3208486"/>
              <a:gd name="connsiteX47" fmla="*/ 898901 w 2433234"/>
              <a:gd name="connsiteY47" fmla="*/ 867905 h 3208486"/>
              <a:gd name="connsiteX48" fmla="*/ 1007390 w 2433234"/>
              <a:gd name="connsiteY48" fmla="*/ 836908 h 3208486"/>
              <a:gd name="connsiteX49" fmla="*/ 1193369 w 2433234"/>
              <a:gd name="connsiteY49" fmla="*/ 867905 h 3208486"/>
              <a:gd name="connsiteX50" fmla="*/ 1255362 w 2433234"/>
              <a:gd name="connsiteY50" fmla="*/ 976393 h 3208486"/>
              <a:gd name="connsiteX51" fmla="*/ 1286359 w 2433234"/>
              <a:gd name="connsiteY51" fmla="*/ 1022888 h 3208486"/>
              <a:gd name="connsiteX52" fmla="*/ 1301857 w 2433234"/>
              <a:gd name="connsiteY52" fmla="*/ 1069383 h 3208486"/>
              <a:gd name="connsiteX53" fmla="*/ 1301857 w 2433234"/>
              <a:gd name="connsiteY53" fmla="*/ 1534332 h 3208486"/>
              <a:gd name="connsiteX54" fmla="*/ 1286359 w 2433234"/>
              <a:gd name="connsiteY54" fmla="*/ 1580827 h 3208486"/>
              <a:gd name="connsiteX55" fmla="*/ 1270861 w 2433234"/>
              <a:gd name="connsiteY55" fmla="*/ 1658319 h 3208486"/>
              <a:gd name="connsiteX56" fmla="*/ 1208868 w 2433234"/>
              <a:gd name="connsiteY56" fmla="*/ 1813302 h 3208486"/>
              <a:gd name="connsiteX57" fmla="*/ 1162373 w 2433234"/>
              <a:gd name="connsiteY57" fmla="*/ 1859797 h 3208486"/>
              <a:gd name="connsiteX58" fmla="*/ 1131376 w 2433234"/>
              <a:gd name="connsiteY58" fmla="*/ 1906292 h 3208486"/>
              <a:gd name="connsiteX59" fmla="*/ 1115878 w 2433234"/>
              <a:gd name="connsiteY59" fmla="*/ 1952786 h 3208486"/>
              <a:gd name="connsiteX60" fmla="*/ 1053884 w 2433234"/>
              <a:gd name="connsiteY60" fmla="*/ 2061275 h 3208486"/>
              <a:gd name="connsiteX61" fmla="*/ 1038386 w 2433234"/>
              <a:gd name="connsiteY61" fmla="*/ 2107770 h 3208486"/>
              <a:gd name="connsiteX62" fmla="*/ 976393 w 2433234"/>
              <a:gd name="connsiteY62" fmla="*/ 2216258 h 3208486"/>
              <a:gd name="connsiteX63" fmla="*/ 945396 w 2433234"/>
              <a:gd name="connsiteY63" fmla="*/ 2324746 h 3208486"/>
              <a:gd name="connsiteX64" fmla="*/ 898901 w 2433234"/>
              <a:gd name="connsiteY64" fmla="*/ 2495227 h 3208486"/>
              <a:gd name="connsiteX65" fmla="*/ 883403 w 2433234"/>
              <a:gd name="connsiteY65" fmla="*/ 2603715 h 3208486"/>
              <a:gd name="connsiteX66" fmla="*/ 914400 w 2433234"/>
              <a:gd name="connsiteY66" fmla="*/ 2774197 h 3208486"/>
              <a:gd name="connsiteX67" fmla="*/ 1007390 w 2433234"/>
              <a:gd name="connsiteY67" fmla="*/ 2836190 h 3208486"/>
              <a:gd name="connsiteX68" fmla="*/ 1053884 w 2433234"/>
              <a:gd name="connsiteY68" fmla="*/ 2867186 h 3208486"/>
              <a:gd name="connsiteX69" fmla="*/ 1100379 w 2433234"/>
              <a:gd name="connsiteY69" fmla="*/ 2898183 h 3208486"/>
              <a:gd name="connsiteX70" fmla="*/ 1146874 w 2433234"/>
              <a:gd name="connsiteY70" fmla="*/ 2913681 h 3208486"/>
              <a:gd name="connsiteX71" fmla="*/ 1348352 w 2433234"/>
              <a:gd name="connsiteY71" fmla="*/ 2898183 h 3208486"/>
              <a:gd name="connsiteX72" fmla="*/ 1456840 w 2433234"/>
              <a:gd name="connsiteY72" fmla="*/ 2836190 h 3208486"/>
              <a:gd name="connsiteX73" fmla="*/ 1503335 w 2433234"/>
              <a:gd name="connsiteY73" fmla="*/ 2789695 h 3208486"/>
              <a:gd name="connsiteX74" fmla="*/ 1549830 w 2433234"/>
              <a:gd name="connsiteY74" fmla="*/ 2774197 h 3208486"/>
              <a:gd name="connsiteX75" fmla="*/ 1565329 w 2433234"/>
              <a:gd name="connsiteY75" fmla="*/ 2727702 h 3208486"/>
              <a:gd name="connsiteX76" fmla="*/ 1627322 w 2433234"/>
              <a:gd name="connsiteY76" fmla="*/ 2619214 h 3208486"/>
              <a:gd name="connsiteX77" fmla="*/ 1673817 w 2433234"/>
              <a:gd name="connsiteY77" fmla="*/ 2510725 h 3208486"/>
              <a:gd name="connsiteX78" fmla="*/ 1720312 w 2433234"/>
              <a:gd name="connsiteY78" fmla="*/ 2448732 h 3208486"/>
              <a:gd name="connsiteX79" fmla="*/ 1766807 w 2433234"/>
              <a:gd name="connsiteY79" fmla="*/ 2293749 h 3208486"/>
              <a:gd name="connsiteX80" fmla="*/ 1782305 w 2433234"/>
              <a:gd name="connsiteY80" fmla="*/ 2247254 h 3208486"/>
              <a:gd name="connsiteX81" fmla="*/ 1766807 w 2433234"/>
              <a:gd name="connsiteY81" fmla="*/ 2154264 h 3208486"/>
              <a:gd name="connsiteX82" fmla="*/ 1751308 w 2433234"/>
              <a:gd name="connsiteY82" fmla="*/ 2107770 h 3208486"/>
              <a:gd name="connsiteX83" fmla="*/ 1038386 w 2433234"/>
              <a:gd name="connsiteY83" fmla="*/ 2030278 h 3208486"/>
              <a:gd name="connsiteX84" fmla="*/ 991891 w 2433234"/>
              <a:gd name="connsiteY84" fmla="*/ 1999281 h 3208486"/>
              <a:gd name="connsiteX85" fmla="*/ 945396 w 2433234"/>
              <a:gd name="connsiteY85" fmla="*/ 1952786 h 3208486"/>
              <a:gd name="connsiteX86" fmla="*/ 898901 w 2433234"/>
              <a:gd name="connsiteY86" fmla="*/ 1937288 h 3208486"/>
              <a:gd name="connsiteX87" fmla="*/ 790413 w 2433234"/>
              <a:gd name="connsiteY87" fmla="*/ 1906292 h 3208486"/>
              <a:gd name="connsiteX88" fmla="*/ 743918 w 2433234"/>
              <a:gd name="connsiteY88" fmla="*/ 1875295 h 3208486"/>
              <a:gd name="connsiteX89" fmla="*/ 697423 w 2433234"/>
              <a:gd name="connsiteY89" fmla="*/ 1859797 h 3208486"/>
              <a:gd name="connsiteX90" fmla="*/ 604434 w 2433234"/>
              <a:gd name="connsiteY90" fmla="*/ 1797803 h 3208486"/>
              <a:gd name="connsiteX91" fmla="*/ 542440 w 2433234"/>
              <a:gd name="connsiteY91" fmla="*/ 1751308 h 3208486"/>
              <a:gd name="connsiteX92" fmla="*/ 480447 w 2433234"/>
              <a:gd name="connsiteY92" fmla="*/ 1735810 h 3208486"/>
              <a:gd name="connsiteX93" fmla="*/ 356461 w 2433234"/>
              <a:gd name="connsiteY93" fmla="*/ 1642820 h 3208486"/>
              <a:gd name="connsiteX94" fmla="*/ 154983 w 2433234"/>
              <a:gd name="connsiteY94" fmla="*/ 1487837 h 3208486"/>
              <a:gd name="connsiteX95" fmla="*/ 108488 w 2433234"/>
              <a:gd name="connsiteY95" fmla="*/ 1379349 h 3208486"/>
              <a:gd name="connsiteX96" fmla="*/ 77491 w 2433234"/>
              <a:gd name="connsiteY96" fmla="*/ 1317356 h 3208486"/>
              <a:gd name="connsiteX97" fmla="*/ 46495 w 2433234"/>
              <a:gd name="connsiteY97" fmla="*/ 1224366 h 3208486"/>
              <a:gd name="connsiteX98" fmla="*/ 15498 w 2433234"/>
              <a:gd name="connsiteY98" fmla="*/ 1131376 h 3208486"/>
              <a:gd name="connsiteX99" fmla="*/ 0 w 2433234"/>
              <a:gd name="connsiteY99" fmla="*/ 1069383 h 3208486"/>
              <a:gd name="connsiteX100" fmla="*/ 30996 w 2433234"/>
              <a:gd name="connsiteY100" fmla="*/ 852407 h 3208486"/>
              <a:gd name="connsiteX101" fmla="*/ 46495 w 2433234"/>
              <a:gd name="connsiteY101" fmla="*/ 790414 h 3208486"/>
              <a:gd name="connsiteX102" fmla="*/ 77491 w 2433234"/>
              <a:gd name="connsiteY102" fmla="*/ 743919 h 3208486"/>
              <a:gd name="connsiteX103" fmla="*/ 92990 w 2433234"/>
              <a:gd name="connsiteY103" fmla="*/ 697424 h 3208486"/>
              <a:gd name="connsiteX104" fmla="*/ 123986 w 2433234"/>
              <a:gd name="connsiteY104" fmla="*/ 635431 h 3208486"/>
              <a:gd name="connsiteX105" fmla="*/ 139484 w 2433234"/>
              <a:gd name="connsiteY105" fmla="*/ 588936 h 3208486"/>
              <a:gd name="connsiteX106" fmla="*/ 232474 w 2433234"/>
              <a:gd name="connsiteY106" fmla="*/ 526942 h 3208486"/>
              <a:gd name="connsiteX107" fmla="*/ 263471 w 2433234"/>
              <a:gd name="connsiteY107" fmla="*/ 480447 h 3208486"/>
              <a:gd name="connsiteX108" fmla="*/ 402956 w 2433234"/>
              <a:gd name="connsiteY108" fmla="*/ 387458 h 3208486"/>
              <a:gd name="connsiteX109" fmla="*/ 495945 w 2433234"/>
              <a:gd name="connsiteY109" fmla="*/ 325464 h 3208486"/>
              <a:gd name="connsiteX110" fmla="*/ 650929 w 2433234"/>
              <a:gd name="connsiteY110" fmla="*/ 154983 h 3208486"/>
              <a:gd name="connsiteX111" fmla="*/ 743918 w 2433234"/>
              <a:gd name="connsiteY111" fmla="*/ 108488 h 3208486"/>
              <a:gd name="connsiteX112" fmla="*/ 945396 w 2433234"/>
              <a:gd name="connsiteY112" fmla="*/ 30997 h 3208486"/>
              <a:gd name="connsiteX113" fmla="*/ 991891 w 2433234"/>
              <a:gd name="connsiteY113" fmla="*/ 15498 h 3208486"/>
              <a:gd name="connsiteX114" fmla="*/ 1084881 w 2433234"/>
              <a:gd name="connsiteY114" fmla="*/ 0 h 3208486"/>
              <a:gd name="connsiteX115" fmla="*/ 1410345 w 2433234"/>
              <a:gd name="connsiteY115" fmla="*/ 15498 h 3208486"/>
              <a:gd name="connsiteX116" fmla="*/ 1503335 w 2433234"/>
              <a:gd name="connsiteY116" fmla="*/ 77492 h 3208486"/>
              <a:gd name="connsiteX117" fmla="*/ 1549830 w 2433234"/>
              <a:gd name="connsiteY117" fmla="*/ 108488 h 3208486"/>
              <a:gd name="connsiteX118" fmla="*/ 1596325 w 2433234"/>
              <a:gd name="connsiteY118" fmla="*/ 201478 h 3208486"/>
              <a:gd name="connsiteX119" fmla="*/ 1627322 w 2433234"/>
              <a:gd name="connsiteY119" fmla="*/ 247973 h 3208486"/>
              <a:gd name="connsiteX120" fmla="*/ 1627322 w 2433234"/>
              <a:gd name="connsiteY120" fmla="*/ 759417 h 3208486"/>
              <a:gd name="connsiteX121" fmla="*/ 1596325 w 2433234"/>
              <a:gd name="connsiteY121" fmla="*/ 1007390 h 3208486"/>
              <a:gd name="connsiteX122" fmla="*/ 1565329 w 2433234"/>
              <a:gd name="connsiteY122" fmla="*/ 1069383 h 3208486"/>
              <a:gd name="connsiteX123" fmla="*/ 1549830 w 2433234"/>
              <a:gd name="connsiteY123" fmla="*/ 1146875 h 3208486"/>
              <a:gd name="connsiteX124" fmla="*/ 1503335 w 2433234"/>
              <a:gd name="connsiteY124" fmla="*/ 1224366 h 3208486"/>
              <a:gd name="connsiteX125" fmla="*/ 1487837 w 2433234"/>
              <a:gd name="connsiteY125" fmla="*/ 1332854 h 3208486"/>
              <a:gd name="connsiteX126" fmla="*/ 1472339 w 2433234"/>
              <a:gd name="connsiteY126" fmla="*/ 1379349 h 3208486"/>
              <a:gd name="connsiteX127" fmla="*/ 1456840 w 2433234"/>
              <a:gd name="connsiteY127" fmla="*/ 1441342 h 3208486"/>
              <a:gd name="connsiteX128" fmla="*/ 1441342 w 2433234"/>
              <a:gd name="connsiteY128" fmla="*/ 1487837 h 3208486"/>
              <a:gd name="connsiteX129" fmla="*/ 1425844 w 2433234"/>
              <a:gd name="connsiteY129" fmla="*/ 1565329 h 3208486"/>
              <a:gd name="connsiteX130" fmla="*/ 1441342 w 2433234"/>
              <a:gd name="connsiteY130" fmla="*/ 2247254 h 3208486"/>
              <a:gd name="connsiteX131" fmla="*/ 1518834 w 2433234"/>
              <a:gd name="connsiteY131" fmla="*/ 2340244 h 3208486"/>
              <a:gd name="connsiteX132" fmla="*/ 1549830 w 2433234"/>
              <a:gd name="connsiteY132" fmla="*/ 2386739 h 3208486"/>
              <a:gd name="connsiteX133" fmla="*/ 1642820 w 2433234"/>
              <a:gd name="connsiteY133" fmla="*/ 2448732 h 3208486"/>
              <a:gd name="connsiteX134" fmla="*/ 1673817 w 2433234"/>
              <a:gd name="connsiteY134" fmla="*/ 2495227 h 3208486"/>
              <a:gd name="connsiteX135" fmla="*/ 1720312 w 2433234"/>
              <a:gd name="connsiteY135" fmla="*/ 2510725 h 3208486"/>
              <a:gd name="connsiteX136" fmla="*/ 1828800 w 2433234"/>
              <a:gd name="connsiteY136" fmla="*/ 2557220 h 3208486"/>
              <a:gd name="connsiteX137" fmla="*/ 1937288 w 2433234"/>
              <a:gd name="connsiteY137" fmla="*/ 2541722 h 3208486"/>
              <a:gd name="connsiteX138" fmla="*/ 2030278 w 2433234"/>
              <a:gd name="connsiteY138" fmla="*/ 2495227 h 3208486"/>
              <a:gd name="connsiteX139" fmla="*/ 2123268 w 2433234"/>
              <a:gd name="connsiteY139" fmla="*/ 2479729 h 3208486"/>
              <a:gd name="connsiteX140" fmla="*/ 2216257 w 2433234"/>
              <a:gd name="connsiteY140" fmla="*/ 2417736 h 3208486"/>
              <a:gd name="connsiteX141" fmla="*/ 2262752 w 2433234"/>
              <a:gd name="connsiteY141" fmla="*/ 2402237 h 3208486"/>
              <a:gd name="connsiteX142" fmla="*/ 2309247 w 2433234"/>
              <a:gd name="connsiteY142" fmla="*/ 2355742 h 3208486"/>
              <a:gd name="connsiteX143" fmla="*/ 2371240 w 2433234"/>
              <a:gd name="connsiteY143" fmla="*/ 2309247 h 3208486"/>
              <a:gd name="connsiteX144" fmla="*/ 2402237 w 2433234"/>
              <a:gd name="connsiteY144" fmla="*/ 2216258 h 3208486"/>
              <a:gd name="connsiteX145" fmla="*/ 2433234 w 2433234"/>
              <a:gd name="connsiteY145" fmla="*/ 2154264 h 3208486"/>
              <a:gd name="connsiteX146" fmla="*/ 2417735 w 2433234"/>
              <a:gd name="connsiteY146" fmla="*/ 1983783 h 3208486"/>
              <a:gd name="connsiteX147" fmla="*/ 2371240 w 2433234"/>
              <a:gd name="connsiteY147" fmla="*/ 1921790 h 3208486"/>
              <a:gd name="connsiteX148" fmla="*/ 2293749 w 2433234"/>
              <a:gd name="connsiteY148" fmla="*/ 1782305 h 3208486"/>
              <a:gd name="connsiteX149" fmla="*/ 2154264 w 2433234"/>
              <a:gd name="connsiteY149" fmla="*/ 1689315 h 3208486"/>
              <a:gd name="connsiteX150" fmla="*/ 1983783 w 2433234"/>
              <a:gd name="connsiteY150" fmla="*/ 1720312 h 3208486"/>
              <a:gd name="connsiteX151" fmla="*/ 1952786 w 2433234"/>
              <a:gd name="connsiteY151" fmla="*/ 1766807 h 3208486"/>
              <a:gd name="connsiteX152" fmla="*/ 1921790 w 2433234"/>
              <a:gd name="connsiteY152" fmla="*/ 1906292 h 3208486"/>
              <a:gd name="connsiteX153" fmla="*/ 1906291 w 2433234"/>
              <a:gd name="connsiteY153" fmla="*/ 2030278 h 3208486"/>
              <a:gd name="connsiteX154" fmla="*/ 1952786 w 2433234"/>
              <a:gd name="connsiteY154" fmla="*/ 2185261 h 3208486"/>
              <a:gd name="connsiteX155" fmla="*/ 1983783 w 2433234"/>
              <a:gd name="connsiteY155" fmla="*/ 2247254 h 3208486"/>
              <a:gd name="connsiteX156" fmla="*/ 2076773 w 2433234"/>
              <a:gd name="connsiteY156" fmla="*/ 2309247 h 3208486"/>
              <a:gd name="connsiteX157" fmla="*/ 2185261 w 2433234"/>
              <a:gd name="connsiteY157" fmla="*/ 2402237 h 3208486"/>
              <a:gd name="connsiteX158" fmla="*/ 2293749 w 2433234"/>
              <a:gd name="connsiteY158" fmla="*/ 2588217 h 3208486"/>
              <a:gd name="connsiteX159" fmla="*/ 2309247 w 2433234"/>
              <a:gd name="connsiteY159" fmla="*/ 2634712 h 3208486"/>
              <a:gd name="connsiteX160" fmla="*/ 2278251 w 2433234"/>
              <a:gd name="connsiteY160" fmla="*/ 2929180 h 3208486"/>
              <a:gd name="connsiteX161" fmla="*/ 2247254 w 2433234"/>
              <a:gd name="connsiteY161" fmla="*/ 2991173 h 3208486"/>
              <a:gd name="connsiteX162" fmla="*/ 2138766 w 2433234"/>
              <a:gd name="connsiteY162" fmla="*/ 3084163 h 3208486"/>
              <a:gd name="connsiteX163" fmla="*/ 2045776 w 2433234"/>
              <a:gd name="connsiteY163" fmla="*/ 3146156 h 3208486"/>
              <a:gd name="connsiteX164" fmla="*/ 1983783 w 2433234"/>
              <a:gd name="connsiteY164" fmla="*/ 3161654 h 3208486"/>
              <a:gd name="connsiteX165" fmla="*/ 1937288 w 2433234"/>
              <a:gd name="connsiteY165" fmla="*/ 3192651 h 3208486"/>
              <a:gd name="connsiteX166" fmla="*/ 1689315 w 2433234"/>
              <a:gd name="connsiteY166" fmla="*/ 3208149 h 320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433234" h="3208486">
                <a:moveTo>
                  <a:pt x="309966" y="2526224"/>
                </a:moveTo>
                <a:cubicBezTo>
                  <a:pt x="278969" y="2521058"/>
                  <a:pt x="245083" y="2524778"/>
                  <a:pt x="216976" y="2510725"/>
                </a:cubicBezTo>
                <a:cubicBezTo>
                  <a:pt x="200316" y="2502395"/>
                  <a:pt x="193544" y="2481252"/>
                  <a:pt x="185979" y="2464231"/>
                </a:cubicBezTo>
                <a:cubicBezTo>
                  <a:pt x="164421" y="2415725"/>
                  <a:pt x="152364" y="2360764"/>
                  <a:pt x="139484" y="2309247"/>
                </a:cubicBezTo>
                <a:cubicBezTo>
                  <a:pt x="144826" y="2266513"/>
                  <a:pt x="146591" y="2186546"/>
                  <a:pt x="170481" y="2138766"/>
                </a:cubicBezTo>
                <a:cubicBezTo>
                  <a:pt x="202769" y="2074190"/>
                  <a:pt x="224726" y="2076773"/>
                  <a:pt x="294468" y="2030278"/>
                </a:cubicBezTo>
                <a:cubicBezTo>
                  <a:pt x="294472" y="2030275"/>
                  <a:pt x="387452" y="1968286"/>
                  <a:pt x="387457" y="1968285"/>
                </a:cubicBezTo>
                <a:cubicBezTo>
                  <a:pt x="480968" y="1949582"/>
                  <a:pt x="439958" y="1961116"/>
                  <a:pt x="511444" y="1937288"/>
                </a:cubicBezTo>
                <a:cubicBezTo>
                  <a:pt x="611216" y="1949759"/>
                  <a:pt x="631421" y="1920518"/>
                  <a:pt x="666427" y="1999281"/>
                </a:cubicBezTo>
                <a:cubicBezTo>
                  <a:pt x="679697" y="2029138"/>
                  <a:pt x="687091" y="2061274"/>
                  <a:pt x="697423" y="2092271"/>
                </a:cubicBezTo>
                <a:lnTo>
                  <a:pt x="712922" y="2138766"/>
                </a:lnTo>
                <a:cubicBezTo>
                  <a:pt x="707756" y="2185261"/>
                  <a:pt x="705114" y="2232106"/>
                  <a:pt x="697423" y="2278251"/>
                </a:cubicBezTo>
                <a:cubicBezTo>
                  <a:pt x="694737" y="2294365"/>
                  <a:pt x="693477" y="2313194"/>
                  <a:pt x="681925" y="2324746"/>
                </a:cubicBezTo>
                <a:cubicBezTo>
                  <a:pt x="655583" y="2351088"/>
                  <a:pt x="588935" y="2386739"/>
                  <a:pt x="588935" y="2386739"/>
                </a:cubicBezTo>
                <a:cubicBezTo>
                  <a:pt x="532108" y="2381573"/>
                  <a:pt x="472191" y="2390433"/>
                  <a:pt x="418454" y="2371241"/>
                </a:cubicBezTo>
                <a:cubicBezTo>
                  <a:pt x="394128" y="2362553"/>
                  <a:pt x="386973" y="2330266"/>
                  <a:pt x="371959" y="2309247"/>
                </a:cubicBezTo>
                <a:cubicBezTo>
                  <a:pt x="350698" y="2279481"/>
                  <a:pt x="321320" y="2234820"/>
                  <a:pt x="309966" y="2200759"/>
                </a:cubicBezTo>
                <a:cubicBezTo>
                  <a:pt x="271388" y="2085023"/>
                  <a:pt x="288061" y="2097643"/>
                  <a:pt x="263471" y="1999281"/>
                </a:cubicBezTo>
                <a:cubicBezTo>
                  <a:pt x="259509" y="1983432"/>
                  <a:pt x="253139" y="1968284"/>
                  <a:pt x="247973" y="1952786"/>
                </a:cubicBezTo>
                <a:cubicBezTo>
                  <a:pt x="253139" y="1895959"/>
                  <a:pt x="255930" y="1838866"/>
                  <a:pt x="263471" y="1782305"/>
                </a:cubicBezTo>
                <a:cubicBezTo>
                  <a:pt x="266286" y="1761192"/>
                  <a:pt x="272848" y="1740714"/>
                  <a:pt x="278969" y="1720312"/>
                </a:cubicBezTo>
                <a:cubicBezTo>
                  <a:pt x="288358" y="1689017"/>
                  <a:pt x="299634" y="1658319"/>
                  <a:pt x="309966" y="1627322"/>
                </a:cubicBezTo>
                <a:lnTo>
                  <a:pt x="325464" y="1580827"/>
                </a:lnTo>
                <a:lnTo>
                  <a:pt x="356461" y="1487837"/>
                </a:lnTo>
                <a:cubicBezTo>
                  <a:pt x="361627" y="1472339"/>
                  <a:pt x="360407" y="1452894"/>
                  <a:pt x="371959" y="1441342"/>
                </a:cubicBezTo>
                <a:cubicBezTo>
                  <a:pt x="387457" y="1425844"/>
                  <a:pt x="404422" y="1411685"/>
                  <a:pt x="418454" y="1394847"/>
                </a:cubicBezTo>
                <a:cubicBezTo>
                  <a:pt x="430378" y="1380538"/>
                  <a:pt x="434906" y="1359989"/>
                  <a:pt x="449451" y="1348353"/>
                </a:cubicBezTo>
                <a:cubicBezTo>
                  <a:pt x="462208" y="1338148"/>
                  <a:pt x="481333" y="1340160"/>
                  <a:pt x="495945" y="1332854"/>
                </a:cubicBezTo>
                <a:cubicBezTo>
                  <a:pt x="512605" y="1324524"/>
                  <a:pt x="525419" y="1309423"/>
                  <a:pt x="542440" y="1301858"/>
                </a:cubicBezTo>
                <a:cubicBezTo>
                  <a:pt x="572297" y="1288588"/>
                  <a:pt x="635430" y="1270861"/>
                  <a:pt x="635430" y="1270861"/>
                </a:cubicBezTo>
                <a:cubicBezTo>
                  <a:pt x="692257" y="1276027"/>
                  <a:pt x="749424" y="1278289"/>
                  <a:pt x="805912" y="1286359"/>
                </a:cubicBezTo>
                <a:cubicBezTo>
                  <a:pt x="822085" y="1288669"/>
                  <a:pt x="840855" y="1290306"/>
                  <a:pt x="852407" y="1301858"/>
                </a:cubicBezTo>
                <a:cubicBezTo>
                  <a:pt x="878749" y="1328200"/>
                  <a:pt x="893736" y="1363851"/>
                  <a:pt x="914400" y="1394847"/>
                </a:cubicBezTo>
                <a:lnTo>
                  <a:pt x="945396" y="1441342"/>
                </a:lnTo>
                <a:cubicBezTo>
                  <a:pt x="940230" y="1493003"/>
                  <a:pt x="945166" y="1546702"/>
                  <a:pt x="929898" y="1596325"/>
                </a:cubicBezTo>
                <a:cubicBezTo>
                  <a:pt x="923452" y="1617274"/>
                  <a:pt x="897434" y="1625982"/>
                  <a:pt x="883403" y="1642820"/>
                </a:cubicBezTo>
                <a:cubicBezTo>
                  <a:pt x="871479" y="1657129"/>
                  <a:pt x="862739" y="1673817"/>
                  <a:pt x="852407" y="1689315"/>
                </a:cubicBezTo>
                <a:cubicBezTo>
                  <a:pt x="800746" y="1684149"/>
                  <a:pt x="748453" y="1683385"/>
                  <a:pt x="697423" y="1673817"/>
                </a:cubicBezTo>
                <a:cubicBezTo>
                  <a:pt x="665310" y="1667796"/>
                  <a:pt x="604434" y="1642820"/>
                  <a:pt x="604434" y="1642820"/>
                </a:cubicBezTo>
                <a:cubicBezTo>
                  <a:pt x="599268" y="1627322"/>
                  <a:pt x="596869" y="1610606"/>
                  <a:pt x="588935" y="1596325"/>
                </a:cubicBezTo>
                <a:cubicBezTo>
                  <a:pt x="570843" y="1563760"/>
                  <a:pt x="526942" y="1503336"/>
                  <a:pt x="526942" y="1503336"/>
                </a:cubicBezTo>
                <a:cubicBezTo>
                  <a:pt x="536488" y="1350589"/>
                  <a:pt x="524225" y="1305750"/>
                  <a:pt x="557939" y="1193370"/>
                </a:cubicBezTo>
                <a:cubicBezTo>
                  <a:pt x="567328" y="1162075"/>
                  <a:pt x="565831" y="1123484"/>
                  <a:pt x="588935" y="1100380"/>
                </a:cubicBezTo>
                <a:cubicBezTo>
                  <a:pt x="604433" y="1084882"/>
                  <a:pt x="621398" y="1070723"/>
                  <a:pt x="635430" y="1053885"/>
                </a:cubicBezTo>
                <a:cubicBezTo>
                  <a:pt x="647355" y="1039576"/>
                  <a:pt x="653256" y="1020561"/>
                  <a:pt x="666427" y="1007390"/>
                </a:cubicBezTo>
                <a:cubicBezTo>
                  <a:pt x="696472" y="977345"/>
                  <a:pt x="721600" y="973500"/>
                  <a:pt x="759417" y="960895"/>
                </a:cubicBezTo>
                <a:lnTo>
                  <a:pt x="852407" y="898902"/>
                </a:lnTo>
                <a:cubicBezTo>
                  <a:pt x="867905" y="888570"/>
                  <a:pt x="881230" y="873795"/>
                  <a:pt x="898901" y="867905"/>
                </a:cubicBezTo>
                <a:cubicBezTo>
                  <a:pt x="965604" y="845671"/>
                  <a:pt x="929547" y="856369"/>
                  <a:pt x="1007390" y="836908"/>
                </a:cubicBezTo>
                <a:cubicBezTo>
                  <a:pt x="1069383" y="847240"/>
                  <a:pt x="1133746" y="848031"/>
                  <a:pt x="1193369" y="867905"/>
                </a:cubicBezTo>
                <a:cubicBezTo>
                  <a:pt x="1252255" y="887534"/>
                  <a:pt x="1237143" y="933883"/>
                  <a:pt x="1255362" y="976393"/>
                </a:cubicBezTo>
                <a:cubicBezTo>
                  <a:pt x="1262699" y="993514"/>
                  <a:pt x="1276027" y="1007390"/>
                  <a:pt x="1286359" y="1022888"/>
                </a:cubicBezTo>
                <a:cubicBezTo>
                  <a:pt x="1291525" y="1038386"/>
                  <a:pt x="1298313" y="1053435"/>
                  <a:pt x="1301857" y="1069383"/>
                </a:cubicBezTo>
                <a:cubicBezTo>
                  <a:pt x="1338267" y="1233224"/>
                  <a:pt x="1316655" y="1334562"/>
                  <a:pt x="1301857" y="1534332"/>
                </a:cubicBezTo>
                <a:cubicBezTo>
                  <a:pt x="1300650" y="1550624"/>
                  <a:pt x="1290321" y="1564978"/>
                  <a:pt x="1286359" y="1580827"/>
                </a:cubicBezTo>
                <a:cubicBezTo>
                  <a:pt x="1279970" y="1606383"/>
                  <a:pt x="1277792" y="1632905"/>
                  <a:pt x="1270861" y="1658319"/>
                </a:cubicBezTo>
                <a:cubicBezTo>
                  <a:pt x="1260899" y="1694846"/>
                  <a:pt x="1234435" y="1777508"/>
                  <a:pt x="1208868" y="1813302"/>
                </a:cubicBezTo>
                <a:cubicBezTo>
                  <a:pt x="1196129" y="1831137"/>
                  <a:pt x="1176405" y="1842959"/>
                  <a:pt x="1162373" y="1859797"/>
                </a:cubicBezTo>
                <a:cubicBezTo>
                  <a:pt x="1150448" y="1874106"/>
                  <a:pt x="1141708" y="1890794"/>
                  <a:pt x="1131376" y="1906292"/>
                </a:cubicBezTo>
                <a:cubicBezTo>
                  <a:pt x="1126210" y="1921790"/>
                  <a:pt x="1123184" y="1938174"/>
                  <a:pt x="1115878" y="1952786"/>
                </a:cubicBezTo>
                <a:cubicBezTo>
                  <a:pt x="1038058" y="2108424"/>
                  <a:pt x="1135392" y="1871088"/>
                  <a:pt x="1053884" y="2061275"/>
                </a:cubicBezTo>
                <a:cubicBezTo>
                  <a:pt x="1047449" y="2076291"/>
                  <a:pt x="1044821" y="2092754"/>
                  <a:pt x="1038386" y="2107770"/>
                </a:cubicBezTo>
                <a:cubicBezTo>
                  <a:pt x="1014790" y="2162829"/>
                  <a:pt x="1007524" y="2169563"/>
                  <a:pt x="976393" y="2216258"/>
                </a:cubicBezTo>
                <a:cubicBezTo>
                  <a:pt x="939234" y="2327737"/>
                  <a:pt x="984318" y="2188522"/>
                  <a:pt x="945396" y="2324746"/>
                </a:cubicBezTo>
                <a:cubicBezTo>
                  <a:pt x="923781" y="2400398"/>
                  <a:pt x="914684" y="2384747"/>
                  <a:pt x="898901" y="2495227"/>
                </a:cubicBezTo>
                <a:lnTo>
                  <a:pt x="883403" y="2603715"/>
                </a:lnTo>
                <a:cubicBezTo>
                  <a:pt x="893735" y="2660542"/>
                  <a:pt x="887219" y="2723233"/>
                  <a:pt x="914400" y="2774197"/>
                </a:cubicBezTo>
                <a:cubicBezTo>
                  <a:pt x="931931" y="2807068"/>
                  <a:pt x="976393" y="2815526"/>
                  <a:pt x="1007390" y="2836190"/>
                </a:cubicBezTo>
                <a:lnTo>
                  <a:pt x="1053884" y="2867186"/>
                </a:lnTo>
                <a:cubicBezTo>
                  <a:pt x="1069382" y="2877518"/>
                  <a:pt x="1082708" y="2892293"/>
                  <a:pt x="1100379" y="2898183"/>
                </a:cubicBezTo>
                <a:lnTo>
                  <a:pt x="1146874" y="2913681"/>
                </a:lnTo>
                <a:cubicBezTo>
                  <a:pt x="1214033" y="2908515"/>
                  <a:pt x="1282019" y="2909889"/>
                  <a:pt x="1348352" y="2898183"/>
                </a:cubicBezTo>
                <a:cubicBezTo>
                  <a:pt x="1367580" y="2894790"/>
                  <a:pt x="1439031" y="2851031"/>
                  <a:pt x="1456840" y="2836190"/>
                </a:cubicBezTo>
                <a:cubicBezTo>
                  <a:pt x="1473678" y="2822159"/>
                  <a:pt x="1485098" y="2801853"/>
                  <a:pt x="1503335" y="2789695"/>
                </a:cubicBezTo>
                <a:cubicBezTo>
                  <a:pt x="1516928" y="2780633"/>
                  <a:pt x="1534332" y="2779363"/>
                  <a:pt x="1549830" y="2774197"/>
                </a:cubicBezTo>
                <a:cubicBezTo>
                  <a:pt x="1554996" y="2758699"/>
                  <a:pt x="1558894" y="2742718"/>
                  <a:pt x="1565329" y="2727702"/>
                </a:cubicBezTo>
                <a:cubicBezTo>
                  <a:pt x="1588928" y="2672637"/>
                  <a:pt x="1596188" y="2665913"/>
                  <a:pt x="1627322" y="2619214"/>
                </a:cubicBezTo>
                <a:cubicBezTo>
                  <a:pt x="1642388" y="2574015"/>
                  <a:pt x="1646457" y="2554500"/>
                  <a:pt x="1673817" y="2510725"/>
                </a:cubicBezTo>
                <a:cubicBezTo>
                  <a:pt x="1687507" y="2488821"/>
                  <a:pt x="1704814" y="2469396"/>
                  <a:pt x="1720312" y="2448732"/>
                </a:cubicBezTo>
                <a:cubicBezTo>
                  <a:pt x="1743735" y="2355038"/>
                  <a:pt x="1729073" y="2406951"/>
                  <a:pt x="1766807" y="2293749"/>
                </a:cubicBezTo>
                <a:lnTo>
                  <a:pt x="1782305" y="2247254"/>
                </a:lnTo>
                <a:cubicBezTo>
                  <a:pt x="1777139" y="2216257"/>
                  <a:pt x="1773624" y="2184940"/>
                  <a:pt x="1766807" y="2154264"/>
                </a:cubicBezTo>
                <a:cubicBezTo>
                  <a:pt x="1763263" y="2138317"/>
                  <a:pt x="1762860" y="2119322"/>
                  <a:pt x="1751308" y="2107770"/>
                </a:cubicBezTo>
                <a:cubicBezTo>
                  <a:pt x="1576915" y="1933379"/>
                  <a:pt x="1192912" y="2034141"/>
                  <a:pt x="1038386" y="2030278"/>
                </a:cubicBezTo>
                <a:cubicBezTo>
                  <a:pt x="1022888" y="2019946"/>
                  <a:pt x="1006200" y="2011206"/>
                  <a:pt x="991891" y="1999281"/>
                </a:cubicBezTo>
                <a:cubicBezTo>
                  <a:pt x="975053" y="1985249"/>
                  <a:pt x="963633" y="1964944"/>
                  <a:pt x="945396" y="1952786"/>
                </a:cubicBezTo>
                <a:cubicBezTo>
                  <a:pt x="931803" y="1943724"/>
                  <a:pt x="914609" y="1941776"/>
                  <a:pt x="898901" y="1937288"/>
                </a:cubicBezTo>
                <a:cubicBezTo>
                  <a:pt x="762677" y="1898368"/>
                  <a:pt x="901892" y="1943451"/>
                  <a:pt x="790413" y="1906292"/>
                </a:cubicBezTo>
                <a:cubicBezTo>
                  <a:pt x="774915" y="1895960"/>
                  <a:pt x="760578" y="1883625"/>
                  <a:pt x="743918" y="1875295"/>
                </a:cubicBezTo>
                <a:cubicBezTo>
                  <a:pt x="729306" y="1867989"/>
                  <a:pt x="711016" y="1868859"/>
                  <a:pt x="697423" y="1859797"/>
                </a:cubicBezTo>
                <a:cubicBezTo>
                  <a:pt x="581327" y="1782399"/>
                  <a:pt x="714991" y="1834657"/>
                  <a:pt x="604434" y="1797803"/>
                </a:cubicBezTo>
                <a:cubicBezTo>
                  <a:pt x="583769" y="1782305"/>
                  <a:pt x="565544" y="1762860"/>
                  <a:pt x="542440" y="1751308"/>
                </a:cubicBezTo>
                <a:cubicBezTo>
                  <a:pt x="523388" y="1741782"/>
                  <a:pt x="498846" y="1746543"/>
                  <a:pt x="480447" y="1735810"/>
                </a:cubicBezTo>
                <a:cubicBezTo>
                  <a:pt x="435823" y="1709780"/>
                  <a:pt x="398783" y="1672446"/>
                  <a:pt x="356461" y="1642820"/>
                </a:cubicBezTo>
                <a:cubicBezTo>
                  <a:pt x="333270" y="1626586"/>
                  <a:pt x="194020" y="1542489"/>
                  <a:pt x="154983" y="1487837"/>
                </a:cubicBezTo>
                <a:cubicBezTo>
                  <a:pt x="118265" y="1436432"/>
                  <a:pt x="130171" y="1429943"/>
                  <a:pt x="108488" y="1379349"/>
                </a:cubicBezTo>
                <a:cubicBezTo>
                  <a:pt x="99387" y="1358114"/>
                  <a:pt x="86071" y="1338807"/>
                  <a:pt x="77491" y="1317356"/>
                </a:cubicBezTo>
                <a:cubicBezTo>
                  <a:pt x="65356" y="1287020"/>
                  <a:pt x="56827" y="1255363"/>
                  <a:pt x="46495" y="1224366"/>
                </a:cubicBezTo>
                <a:lnTo>
                  <a:pt x="15498" y="1131376"/>
                </a:lnTo>
                <a:lnTo>
                  <a:pt x="0" y="1069383"/>
                </a:lnTo>
                <a:cubicBezTo>
                  <a:pt x="10332" y="997058"/>
                  <a:pt x="18985" y="924473"/>
                  <a:pt x="30996" y="852407"/>
                </a:cubicBezTo>
                <a:cubicBezTo>
                  <a:pt x="34498" y="831396"/>
                  <a:pt x="38104" y="809992"/>
                  <a:pt x="46495" y="790414"/>
                </a:cubicBezTo>
                <a:cubicBezTo>
                  <a:pt x="53832" y="773294"/>
                  <a:pt x="69161" y="760579"/>
                  <a:pt x="77491" y="743919"/>
                </a:cubicBezTo>
                <a:cubicBezTo>
                  <a:pt x="84797" y="729307"/>
                  <a:pt x="86555" y="712440"/>
                  <a:pt x="92990" y="697424"/>
                </a:cubicBezTo>
                <a:cubicBezTo>
                  <a:pt x="102091" y="676189"/>
                  <a:pt x="114885" y="656666"/>
                  <a:pt x="123986" y="635431"/>
                </a:cubicBezTo>
                <a:cubicBezTo>
                  <a:pt x="130421" y="620415"/>
                  <a:pt x="127932" y="600488"/>
                  <a:pt x="139484" y="588936"/>
                </a:cubicBezTo>
                <a:cubicBezTo>
                  <a:pt x="165826" y="562594"/>
                  <a:pt x="232474" y="526942"/>
                  <a:pt x="232474" y="526942"/>
                </a:cubicBezTo>
                <a:cubicBezTo>
                  <a:pt x="242806" y="511444"/>
                  <a:pt x="249453" y="492713"/>
                  <a:pt x="263471" y="480447"/>
                </a:cubicBezTo>
                <a:cubicBezTo>
                  <a:pt x="263481" y="480438"/>
                  <a:pt x="379703" y="402960"/>
                  <a:pt x="402956" y="387458"/>
                </a:cubicBezTo>
                <a:cubicBezTo>
                  <a:pt x="433952" y="366794"/>
                  <a:pt x="473593" y="355267"/>
                  <a:pt x="495945" y="325464"/>
                </a:cubicBezTo>
                <a:cubicBezTo>
                  <a:pt x="541117" y="265235"/>
                  <a:pt x="587549" y="197238"/>
                  <a:pt x="650929" y="154983"/>
                </a:cubicBezTo>
                <a:cubicBezTo>
                  <a:pt x="729305" y="102731"/>
                  <a:pt x="663712" y="140570"/>
                  <a:pt x="743918" y="108488"/>
                </a:cubicBezTo>
                <a:cubicBezTo>
                  <a:pt x="941826" y="29325"/>
                  <a:pt x="765764" y="90875"/>
                  <a:pt x="945396" y="30997"/>
                </a:cubicBezTo>
                <a:cubicBezTo>
                  <a:pt x="960894" y="25831"/>
                  <a:pt x="975777" y="18184"/>
                  <a:pt x="991891" y="15498"/>
                </a:cubicBezTo>
                <a:lnTo>
                  <a:pt x="1084881" y="0"/>
                </a:lnTo>
                <a:cubicBezTo>
                  <a:pt x="1193369" y="5166"/>
                  <a:pt x="1303550" y="-4279"/>
                  <a:pt x="1410345" y="15498"/>
                </a:cubicBezTo>
                <a:cubicBezTo>
                  <a:pt x="1446976" y="22282"/>
                  <a:pt x="1472338" y="56827"/>
                  <a:pt x="1503335" y="77492"/>
                </a:cubicBezTo>
                <a:lnTo>
                  <a:pt x="1549830" y="108488"/>
                </a:lnTo>
                <a:cubicBezTo>
                  <a:pt x="1638663" y="241737"/>
                  <a:pt x="1532159" y="73146"/>
                  <a:pt x="1596325" y="201478"/>
                </a:cubicBezTo>
                <a:cubicBezTo>
                  <a:pt x="1604655" y="218138"/>
                  <a:pt x="1616990" y="232475"/>
                  <a:pt x="1627322" y="247973"/>
                </a:cubicBezTo>
                <a:cubicBezTo>
                  <a:pt x="1691222" y="439678"/>
                  <a:pt x="1649381" y="296190"/>
                  <a:pt x="1627322" y="759417"/>
                </a:cubicBezTo>
                <a:cubicBezTo>
                  <a:pt x="1625028" y="807589"/>
                  <a:pt x="1621783" y="939500"/>
                  <a:pt x="1596325" y="1007390"/>
                </a:cubicBezTo>
                <a:cubicBezTo>
                  <a:pt x="1588213" y="1029022"/>
                  <a:pt x="1575661" y="1048719"/>
                  <a:pt x="1565329" y="1069383"/>
                </a:cubicBezTo>
                <a:cubicBezTo>
                  <a:pt x="1560163" y="1095214"/>
                  <a:pt x="1559613" y="1122417"/>
                  <a:pt x="1549830" y="1146875"/>
                </a:cubicBezTo>
                <a:cubicBezTo>
                  <a:pt x="1538642" y="1174844"/>
                  <a:pt x="1512861" y="1195789"/>
                  <a:pt x="1503335" y="1224366"/>
                </a:cubicBezTo>
                <a:cubicBezTo>
                  <a:pt x="1491783" y="1259021"/>
                  <a:pt x="1495001" y="1297034"/>
                  <a:pt x="1487837" y="1332854"/>
                </a:cubicBezTo>
                <a:cubicBezTo>
                  <a:pt x="1484633" y="1348873"/>
                  <a:pt x="1476827" y="1363641"/>
                  <a:pt x="1472339" y="1379349"/>
                </a:cubicBezTo>
                <a:cubicBezTo>
                  <a:pt x="1466487" y="1399830"/>
                  <a:pt x="1462692" y="1420861"/>
                  <a:pt x="1456840" y="1441342"/>
                </a:cubicBezTo>
                <a:cubicBezTo>
                  <a:pt x="1452352" y="1457050"/>
                  <a:pt x="1445304" y="1471988"/>
                  <a:pt x="1441342" y="1487837"/>
                </a:cubicBezTo>
                <a:cubicBezTo>
                  <a:pt x="1434953" y="1513393"/>
                  <a:pt x="1431010" y="1539498"/>
                  <a:pt x="1425844" y="1565329"/>
                </a:cubicBezTo>
                <a:cubicBezTo>
                  <a:pt x="1431010" y="1792637"/>
                  <a:pt x="1426859" y="2020349"/>
                  <a:pt x="1441342" y="2247254"/>
                </a:cubicBezTo>
                <a:cubicBezTo>
                  <a:pt x="1442938" y="2272256"/>
                  <a:pt x="1508070" y="2327327"/>
                  <a:pt x="1518834" y="2340244"/>
                </a:cubicBezTo>
                <a:cubicBezTo>
                  <a:pt x="1530758" y="2354553"/>
                  <a:pt x="1535812" y="2374473"/>
                  <a:pt x="1549830" y="2386739"/>
                </a:cubicBezTo>
                <a:cubicBezTo>
                  <a:pt x="1577866" y="2411270"/>
                  <a:pt x="1642820" y="2448732"/>
                  <a:pt x="1642820" y="2448732"/>
                </a:cubicBezTo>
                <a:cubicBezTo>
                  <a:pt x="1653152" y="2464230"/>
                  <a:pt x="1659272" y="2483591"/>
                  <a:pt x="1673817" y="2495227"/>
                </a:cubicBezTo>
                <a:cubicBezTo>
                  <a:pt x="1686574" y="2505432"/>
                  <a:pt x="1705700" y="2503419"/>
                  <a:pt x="1720312" y="2510725"/>
                </a:cubicBezTo>
                <a:cubicBezTo>
                  <a:pt x="1827343" y="2564240"/>
                  <a:pt x="1699778" y="2524965"/>
                  <a:pt x="1828800" y="2557220"/>
                </a:cubicBezTo>
                <a:cubicBezTo>
                  <a:pt x="1864963" y="2552054"/>
                  <a:pt x="1901468" y="2548886"/>
                  <a:pt x="1937288" y="2541722"/>
                </a:cubicBezTo>
                <a:cubicBezTo>
                  <a:pt x="2069041" y="2515372"/>
                  <a:pt x="1893128" y="2540944"/>
                  <a:pt x="2030278" y="2495227"/>
                </a:cubicBezTo>
                <a:cubicBezTo>
                  <a:pt x="2060090" y="2485290"/>
                  <a:pt x="2092271" y="2484895"/>
                  <a:pt x="2123268" y="2479729"/>
                </a:cubicBezTo>
                <a:cubicBezTo>
                  <a:pt x="2233818" y="2442879"/>
                  <a:pt x="2100166" y="2495131"/>
                  <a:pt x="2216257" y="2417736"/>
                </a:cubicBezTo>
                <a:cubicBezTo>
                  <a:pt x="2229850" y="2408674"/>
                  <a:pt x="2247254" y="2407403"/>
                  <a:pt x="2262752" y="2402237"/>
                </a:cubicBezTo>
                <a:cubicBezTo>
                  <a:pt x="2278250" y="2386739"/>
                  <a:pt x="2292606" y="2370006"/>
                  <a:pt x="2309247" y="2355742"/>
                </a:cubicBezTo>
                <a:cubicBezTo>
                  <a:pt x="2328859" y="2338932"/>
                  <a:pt x="2356912" y="2330739"/>
                  <a:pt x="2371240" y="2309247"/>
                </a:cubicBezTo>
                <a:cubicBezTo>
                  <a:pt x="2389364" y="2282061"/>
                  <a:pt x="2387625" y="2245482"/>
                  <a:pt x="2402237" y="2216258"/>
                </a:cubicBezTo>
                <a:lnTo>
                  <a:pt x="2433234" y="2154264"/>
                </a:lnTo>
                <a:cubicBezTo>
                  <a:pt x="2428068" y="2097437"/>
                  <a:pt x="2432438" y="2038918"/>
                  <a:pt x="2417735" y="1983783"/>
                </a:cubicBezTo>
                <a:cubicBezTo>
                  <a:pt x="2411079" y="1958825"/>
                  <a:pt x="2384930" y="1943694"/>
                  <a:pt x="2371240" y="1921790"/>
                </a:cubicBezTo>
                <a:cubicBezTo>
                  <a:pt x="2340385" y="1872422"/>
                  <a:pt x="2334382" y="1828017"/>
                  <a:pt x="2293749" y="1782305"/>
                </a:cubicBezTo>
                <a:cubicBezTo>
                  <a:pt x="2247895" y="1730719"/>
                  <a:pt x="2211147" y="1717757"/>
                  <a:pt x="2154264" y="1689315"/>
                </a:cubicBezTo>
                <a:cubicBezTo>
                  <a:pt x="2097437" y="1699647"/>
                  <a:pt x="2037692" y="1699578"/>
                  <a:pt x="1983783" y="1720312"/>
                </a:cubicBezTo>
                <a:cubicBezTo>
                  <a:pt x="1966398" y="1726999"/>
                  <a:pt x="1961116" y="1750147"/>
                  <a:pt x="1952786" y="1766807"/>
                </a:cubicBezTo>
                <a:cubicBezTo>
                  <a:pt x="1934329" y="1803722"/>
                  <a:pt x="1926552" y="1872960"/>
                  <a:pt x="1921790" y="1906292"/>
                </a:cubicBezTo>
                <a:cubicBezTo>
                  <a:pt x="1915900" y="1947524"/>
                  <a:pt x="1911457" y="1988949"/>
                  <a:pt x="1906291" y="2030278"/>
                </a:cubicBezTo>
                <a:cubicBezTo>
                  <a:pt x="1929211" y="2190711"/>
                  <a:pt x="1899086" y="2091287"/>
                  <a:pt x="1952786" y="2185261"/>
                </a:cubicBezTo>
                <a:cubicBezTo>
                  <a:pt x="1964249" y="2205320"/>
                  <a:pt x="1967446" y="2230917"/>
                  <a:pt x="1983783" y="2247254"/>
                </a:cubicBezTo>
                <a:cubicBezTo>
                  <a:pt x="2010125" y="2273596"/>
                  <a:pt x="2050431" y="2282905"/>
                  <a:pt x="2076773" y="2309247"/>
                </a:cubicBezTo>
                <a:cubicBezTo>
                  <a:pt x="2141533" y="2374007"/>
                  <a:pt x="2105734" y="2342591"/>
                  <a:pt x="2185261" y="2402237"/>
                </a:cubicBezTo>
                <a:cubicBezTo>
                  <a:pt x="2224370" y="2464812"/>
                  <a:pt x="2264955" y="2521032"/>
                  <a:pt x="2293749" y="2588217"/>
                </a:cubicBezTo>
                <a:cubicBezTo>
                  <a:pt x="2300184" y="2603233"/>
                  <a:pt x="2304081" y="2619214"/>
                  <a:pt x="2309247" y="2634712"/>
                </a:cubicBezTo>
                <a:cubicBezTo>
                  <a:pt x="2298915" y="2732868"/>
                  <a:pt x="2295162" y="2831941"/>
                  <a:pt x="2278251" y="2929180"/>
                </a:cubicBezTo>
                <a:cubicBezTo>
                  <a:pt x="2274292" y="2951942"/>
                  <a:pt x="2260683" y="2972373"/>
                  <a:pt x="2247254" y="2991173"/>
                </a:cubicBezTo>
                <a:cubicBezTo>
                  <a:pt x="2224320" y="3023280"/>
                  <a:pt x="2169001" y="3062998"/>
                  <a:pt x="2138766" y="3084163"/>
                </a:cubicBezTo>
                <a:cubicBezTo>
                  <a:pt x="2108247" y="3105526"/>
                  <a:pt x="2079096" y="3129496"/>
                  <a:pt x="2045776" y="3146156"/>
                </a:cubicBezTo>
                <a:cubicBezTo>
                  <a:pt x="2026724" y="3155682"/>
                  <a:pt x="2004447" y="3156488"/>
                  <a:pt x="1983783" y="3161654"/>
                </a:cubicBezTo>
                <a:cubicBezTo>
                  <a:pt x="1968285" y="3171986"/>
                  <a:pt x="1955359" y="3188133"/>
                  <a:pt x="1937288" y="3192651"/>
                </a:cubicBezTo>
                <a:cubicBezTo>
                  <a:pt x="1859322" y="3212142"/>
                  <a:pt x="1769245" y="3208149"/>
                  <a:pt x="1689315" y="3208149"/>
                </a:cubicBezTo>
              </a:path>
            </a:pathLst>
          </a:cu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 rot="16790479">
            <a:off x="1641484" y="3118596"/>
            <a:ext cx="3016267" cy="2539750"/>
            <a:chOff x="819517" y="526001"/>
            <a:chExt cx="1425122" cy="1028475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819517" y="603656"/>
              <a:ext cx="1425122" cy="918638"/>
              <a:chOff x="819517" y="603656"/>
              <a:chExt cx="1135856" cy="747712"/>
            </a:xfrm>
          </p:grpSpPr>
          <p:sp>
            <p:nvSpPr>
              <p:cNvPr id="20" name="フリーフォーム 19"/>
              <p:cNvSpPr/>
              <p:nvPr/>
            </p:nvSpPr>
            <p:spPr>
              <a:xfrm>
                <a:off x="819517" y="710812"/>
                <a:ext cx="1023937" cy="623887"/>
              </a:xfrm>
              <a:custGeom>
                <a:avLst/>
                <a:gdLst>
                  <a:gd name="connsiteX0" fmla="*/ 0 w 1023937"/>
                  <a:gd name="connsiteY0" fmla="*/ 623887 h 623887"/>
                  <a:gd name="connsiteX1" fmla="*/ 26194 w 1023937"/>
                  <a:gd name="connsiteY1" fmla="*/ 609600 h 623887"/>
                  <a:gd name="connsiteX2" fmla="*/ 33337 w 1023937"/>
                  <a:gd name="connsiteY2" fmla="*/ 604837 h 623887"/>
                  <a:gd name="connsiteX3" fmla="*/ 40481 w 1023937"/>
                  <a:gd name="connsiteY3" fmla="*/ 600075 h 623887"/>
                  <a:gd name="connsiteX4" fmla="*/ 54769 w 1023937"/>
                  <a:gd name="connsiteY4" fmla="*/ 588169 h 623887"/>
                  <a:gd name="connsiteX5" fmla="*/ 69056 w 1023937"/>
                  <a:gd name="connsiteY5" fmla="*/ 573881 h 623887"/>
                  <a:gd name="connsiteX6" fmla="*/ 90487 w 1023937"/>
                  <a:gd name="connsiteY6" fmla="*/ 557212 h 623887"/>
                  <a:gd name="connsiteX7" fmla="*/ 102394 w 1023937"/>
                  <a:gd name="connsiteY7" fmla="*/ 538162 h 623887"/>
                  <a:gd name="connsiteX8" fmla="*/ 114300 w 1023937"/>
                  <a:gd name="connsiteY8" fmla="*/ 531019 h 623887"/>
                  <a:gd name="connsiteX9" fmla="*/ 133350 w 1023937"/>
                  <a:gd name="connsiteY9" fmla="*/ 511969 h 623887"/>
                  <a:gd name="connsiteX10" fmla="*/ 142875 w 1023937"/>
                  <a:gd name="connsiteY10" fmla="*/ 507206 h 623887"/>
                  <a:gd name="connsiteX11" fmla="*/ 150019 w 1023937"/>
                  <a:gd name="connsiteY11" fmla="*/ 502444 h 623887"/>
                  <a:gd name="connsiteX12" fmla="*/ 159544 w 1023937"/>
                  <a:gd name="connsiteY12" fmla="*/ 495300 h 623887"/>
                  <a:gd name="connsiteX13" fmla="*/ 166687 w 1023937"/>
                  <a:gd name="connsiteY13" fmla="*/ 490537 h 623887"/>
                  <a:gd name="connsiteX14" fmla="*/ 176212 w 1023937"/>
                  <a:gd name="connsiteY14" fmla="*/ 483394 h 623887"/>
                  <a:gd name="connsiteX15" fmla="*/ 195262 w 1023937"/>
                  <a:gd name="connsiteY15" fmla="*/ 473869 h 623887"/>
                  <a:gd name="connsiteX16" fmla="*/ 207169 w 1023937"/>
                  <a:gd name="connsiteY16" fmla="*/ 469106 h 623887"/>
                  <a:gd name="connsiteX17" fmla="*/ 223837 w 1023937"/>
                  <a:gd name="connsiteY17" fmla="*/ 457200 h 623887"/>
                  <a:gd name="connsiteX18" fmla="*/ 238125 w 1023937"/>
                  <a:gd name="connsiteY18" fmla="*/ 447675 h 623887"/>
                  <a:gd name="connsiteX19" fmla="*/ 245269 w 1023937"/>
                  <a:gd name="connsiteY19" fmla="*/ 438150 h 623887"/>
                  <a:gd name="connsiteX20" fmla="*/ 261937 w 1023937"/>
                  <a:gd name="connsiteY20" fmla="*/ 431006 h 623887"/>
                  <a:gd name="connsiteX21" fmla="*/ 269081 w 1023937"/>
                  <a:gd name="connsiteY21" fmla="*/ 423862 h 623887"/>
                  <a:gd name="connsiteX22" fmla="*/ 283369 w 1023937"/>
                  <a:gd name="connsiteY22" fmla="*/ 414337 h 623887"/>
                  <a:gd name="connsiteX23" fmla="*/ 290512 w 1023937"/>
                  <a:gd name="connsiteY23" fmla="*/ 409575 h 623887"/>
                  <a:gd name="connsiteX24" fmla="*/ 304800 w 1023937"/>
                  <a:gd name="connsiteY24" fmla="*/ 400050 h 623887"/>
                  <a:gd name="connsiteX25" fmla="*/ 319087 w 1023937"/>
                  <a:gd name="connsiteY25" fmla="*/ 390525 h 623887"/>
                  <a:gd name="connsiteX26" fmla="*/ 326231 w 1023937"/>
                  <a:gd name="connsiteY26" fmla="*/ 385762 h 623887"/>
                  <a:gd name="connsiteX27" fmla="*/ 333375 w 1023937"/>
                  <a:gd name="connsiteY27" fmla="*/ 383381 h 623887"/>
                  <a:gd name="connsiteX28" fmla="*/ 340519 w 1023937"/>
                  <a:gd name="connsiteY28" fmla="*/ 376237 h 623887"/>
                  <a:gd name="connsiteX29" fmla="*/ 347662 w 1023937"/>
                  <a:gd name="connsiteY29" fmla="*/ 366712 h 623887"/>
                  <a:gd name="connsiteX30" fmla="*/ 354806 w 1023937"/>
                  <a:gd name="connsiteY30" fmla="*/ 361950 h 623887"/>
                  <a:gd name="connsiteX31" fmla="*/ 366712 w 1023937"/>
                  <a:gd name="connsiteY31" fmla="*/ 350044 h 623887"/>
                  <a:gd name="connsiteX32" fmla="*/ 378619 w 1023937"/>
                  <a:gd name="connsiteY32" fmla="*/ 338137 h 623887"/>
                  <a:gd name="connsiteX33" fmla="*/ 395287 w 1023937"/>
                  <a:gd name="connsiteY33" fmla="*/ 316706 h 623887"/>
                  <a:gd name="connsiteX34" fmla="*/ 400050 w 1023937"/>
                  <a:gd name="connsiteY34" fmla="*/ 309562 h 623887"/>
                  <a:gd name="connsiteX35" fmla="*/ 411956 w 1023937"/>
                  <a:gd name="connsiteY35" fmla="*/ 302419 h 623887"/>
                  <a:gd name="connsiteX36" fmla="*/ 426244 w 1023937"/>
                  <a:gd name="connsiteY36" fmla="*/ 292894 h 623887"/>
                  <a:gd name="connsiteX37" fmla="*/ 435769 w 1023937"/>
                  <a:gd name="connsiteY37" fmla="*/ 285750 h 623887"/>
                  <a:gd name="connsiteX38" fmla="*/ 438150 w 1023937"/>
                  <a:gd name="connsiteY38" fmla="*/ 278606 h 623887"/>
                  <a:gd name="connsiteX39" fmla="*/ 450056 w 1023937"/>
                  <a:gd name="connsiteY39" fmla="*/ 271462 h 623887"/>
                  <a:gd name="connsiteX40" fmla="*/ 461962 w 1023937"/>
                  <a:gd name="connsiteY40" fmla="*/ 259556 h 623887"/>
                  <a:gd name="connsiteX41" fmla="*/ 485775 w 1023937"/>
                  <a:gd name="connsiteY41" fmla="*/ 250031 h 623887"/>
                  <a:gd name="connsiteX42" fmla="*/ 500062 w 1023937"/>
                  <a:gd name="connsiteY42" fmla="*/ 242887 h 623887"/>
                  <a:gd name="connsiteX43" fmla="*/ 507206 w 1023937"/>
                  <a:gd name="connsiteY43" fmla="*/ 238125 h 623887"/>
                  <a:gd name="connsiteX44" fmla="*/ 521494 w 1023937"/>
                  <a:gd name="connsiteY44" fmla="*/ 235744 h 623887"/>
                  <a:gd name="connsiteX45" fmla="*/ 566737 w 1023937"/>
                  <a:gd name="connsiteY45" fmla="*/ 230981 h 623887"/>
                  <a:gd name="connsiteX46" fmla="*/ 583406 w 1023937"/>
                  <a:gd name="connsiteY46" fmla="*/ 223837 h 623887"/>
                  <a:gd name="connsiteX47" fmla="*/ 597694 w 1023937"/>
                  <a:gd name="connsiteY47" fmla="*/ 219075 h 623887"/>
                  <a:gd name="connsiteX48" fmla="*/ 611981 w 1023937"/>
                  <a:gd name="connsiteY48" fmla="*/ 207169 h 623887"/>
                  <a:gd name="connsiteX49" fmla="*/ 631031 w 1023937"/>
                  <a:gd name="connsiteY49" fmla="*/ 202406 h 623887"/>
                  <a:gd name="connsiteX50" fmla="*/ 638175 w 1023937"/>
                  <a:gd name="connsiteY50" fmla="*/ 200025 h 623887"/>
                  <a:gd name="connsiteX51" fmla="*/ 652462 w 1023937"/>
                  <a:gd name="connsiteY51" fmla="*/ 188119 h 623887"/>
                  <a:gd name="connsiteX52" fmla="*/ 659606 w 1023937"/>
                  <a:gd name="connsiteY52" fmla="*/ 183356 h 623887"/>
                  <a:gd name="connsiteX53" fmla="*/ 666750 w 1023937"/>
                  <a:gd name="connsiteY53" fmla="*/ 154781 h 623887"/>
                  <a:gd name="connsiteX54" fmla="*/ 673894 w 1023937"/>
                  <a:gd name="connsiteY54" fmla="*/ 138112 h 623887"/>
                  <a:gd name="connsiteX55" fmla="*/ 685800 w 1023937"/>
                  <a:gd name="connsiteY55" fmla="*/ 116681 h 623887"/>
                  <a:gd name="connsiteX56" fmla="*/ 692944 w 1023937"/>
                  <a:gd name="connsiteY56" fmla="*/ 114300 h 623887"/>
                  <a:gd name="connsiteX57" fmla="*/ 702469 w 1023937"/>
                  <a:gd name="connsiteY57" fmla="*/ 100012 h 623887"/>
                  <a:gd name="connsiteX58" fmla="*/ 714375 w 1023937"/>
                  <a:gd name="connsiteY58" fmla="*/ 76200 h 623887"/>
                  <a:gd name="connsiteX59" fmla="*/ 716756 w 1023937"/>
                  <a:gd name="connsiteY59" fmla="*/ 69056 h 623887"/>
                  <a:gd name="connsiteX60" fmla="*/ 731044 w 1023937"/>
                  <a:gd name="connsiteY60" fmla="*/ 59531 h 623887"/>
                  <a:gd name="connsiteX61" fmla="*/ 745331 w 1023937"/>
                  <a:gd name="connsiteY61" fmla="*/ 47625 h 623887"/>
                  <a:gd name="connsiteX62" fmla="*/ 752475 w 1023937"/>
                  <a:gd name="connsiteY62" fmla="*/ 45244 h 623887"/>
                  <a:gd name="connsiteX63" fmla="*/ 759619 w 1023937"/>
                  <a:gd name="connsiteY63" fmla="*/ 38100 h 623887"/>
                  <a:gd name="connsiteX64" fmla="*/ 773906 w 1023937"/>
                  <a:gd name="connsiteY64" fmla="*/ 33337 h 623887"/>
                  <a:gd name="connsiteX65" fmla="*/ 785812 w 1023937"/>
                  <a:gd name="connsiteY65" fmla="*/ 28575 h 623887"/>
                  <a:gd name="connsiteX66" fmla="*/ 800100 w 1023937"/>
                  <a:gd name="connsiteY66" fmla="*/ 23812 h 623887"/>
                  <a:gd name="connsiteX67" fmla="*/ 807244 w 1023937"/>
                  <a:gd name="connsiteY67" fmla="*/ 21431 h 623887"/>
                  <a:gd name="connsiteX68" fmla="*/ 940594 w 1023937"/>
                  <a:gd name="connsiteY68" fmla="*/ 23812 h 623887"/>
                  <a:gd name="connsiteX69" fmla="*/ 959644 w 1023937"/>
                  <a:gd name="connsiteY69" fmla="*/ 26194 h 623887"/>
                  <a:gd name="connsiteX70" fmla="*/ 969169 w 1023937"/>
                  <a:gd name="connsiteY70" fmla="*/ 23812 h 623887"/>
                  <a:gd name="connsiteX71" fmla="*/ 1000125 w 1023937"/>
                  <a:gd name="connsiteY71" fmla="*/ 21431 h 623887"/>
                  <a:gd name="connsiteX72" fmla="*/ 1021556 w 1023937"/>
                  <a:gd name="connsiteY72" fmla="*/ 4762 h 623887"/>
                  <a:gd name="connsiteX73" fmla="*/ 1023937 w 1023937"/>
                  <a:gd name="connsiteY73" fmla="*/ 0 h 62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023937" h="623887">
                    <a:moveTo>
                      <a:pt x="0" y="623887"/>
                    </a:moveTo>
                    <a:cubicBezTo>
                      <a:pt x="17218" y="617000"/>
                      <a:pt x="8353" y="621494"/>
                      <a:pt x="26194" y="609600"/>
                    </a:cubicBezTo>
                    <a:lnTo>
                      <a:pt x="33337" y="604837"/>
                    </a:lnTo>
                    <a:cubicBezTo>
                      <a:pt x="35718" y="603249"/>
                      <a:pt x="38457" y="602099"/>
                      <a:pt x="40481" y="600075"/>
                    </a:cubicBezTo>
                    <a:cubicBezTo>
                      <a:pt x="49649" y="590907"/>
                      <a:pt x="44823" y="594799"/>
                      <a:pt x="54769" y="588169"/>
                    </a:cubicBezTo>
                    <a:cubicBezTo>
                      <a:pt x="70866" y="566704"/>
                      <a:pt x="53391" y="587805"/>
                      <a:pt x="69056" y="573881"/>
                    </a:cubicBezTo>
                    <a:cubicBezTo>
                      <a:pt x="88331" y="556748"/>
                      <a:pt x="75758" y="562124"/>
                      <a:pt x="90487" y="557212"/>
                    </a:cubicBezTo>
                    <a:cubicBezTo>
                      <a:pt x="93645" y="550896"/>
                      <a:pt x="96899" y="542970"/>
                      <a:pt x="102394" y="538162"/>
                    </a:cubicBezTo>
                    <a:cubicBezTo>
                      <a:pt x="105877" y="535114"/>
                      <a:pt x="110331" y="533400"/>
                      <a:pt x="114300" y="531019"/>
                    </a:cubicBezTo>
                    <a:cubicBezTo>
                      <a:pt x="122150" y="520553"/>
                      <a:pt x="121346" y="519972"/>
                      <a:pt x="133350" y="511969"/>
                    </a:cubicBezTo>
                    <a:cubicBezTo>
                      <a:pt x="136304" y="510000"/>
                      <a:pt x="139793" y="508967"/>
                      <a:pt x="142875" y="507206"/>
                    </a:cubicBezTo>
                    <a:cubicBezTo>
                      <a:pt x="145360" y="505786"/>
                      <a:pt x="147690" y="504107"/>
                      <a:pt x="150019" y="502444"/>
                    </a:cubicBezTo>
                    <a:cubicBezTo>
                      <a:pt x="153249" y="500137"/>
                      <a:pt x="156315" y="497607"/>
                      <a:pt x="159544" y="495300"/>
                    </a:cubicBezTo>
                    <a:cubicBezTo>
                      <a:pt x="161873" y="493636"/>
                      <a:pt x="164358" y="492200"/>
                      <a:pt x="166687" y="490537"/>
                    </a:cubicBezTo>
                    <a:cubicBezTo>
                      <a:pt x="169916" y="488230"/>
                      <a:pt x="172784" y="485394"/>
                      <a:pt x="176212" y="483394"/>
                    </a:cubicBezTo>
                    <a:cubicBezTo>
                      <a:pt x="182344" y="479817"/>
                      <a:pt x="188670" y="476506"/>
                      <a:pt x="195262" y="473869"/>
                    </a:cubicBezTo>
                    <a:cubicBezTo>
                      <a:pt x="199231" y="472281"/>
                      <a:pt x="203346" y="471018"/>
                      <a:pt x="207169" y="469106"/>
                    </a:cubicBezTo>
                    <a:cubicBezTo>
                      <a:pt x="211041" y="467170"/>
                      <a:pt x="221140" y="459088"/>
                      <a:pt x="223837" y="457200"/>
                    </a:cubicBezTo>
                    <a:cubicBezTo>
                      <a:pt x="228526" y="453918"/>
                      <a:pt x="238125" y="447675"/>
                      <a:pt x="238125" y="447675"/>
                    </a:cubicBezTo>
                    <a:cubicBezTo>
                      <a:pt x="240506" y="444500"/>
                      <a:pt x="242256" y="440733"/>
                      <a:pt x="245269" y="438150"/>
                    </a:cubicBezTo>
                    <a:cubicBezTo>
                      <a:pt x="249015" y="434939"/>
                      <a:pt x="257099" y="432619"/>
                      <a:pt x="261937" y="431006"/>
                    </a:cubicBezTo>
                    <a:cubicBezTo>
                      <a:pt x="264318" y="428625"/>
                      <a:pt x="266423" y="425930"/>
                      <a:pt x="269081" y="423862"/>
                    </a:cubicBezTo>
                    <a:cubicBezTo>
                      <a:pt x="273599" y="420348"/>
                      <a:pt x="278606" y="417512"/>
                      <a:pt x="283369" y="414337"/>
                    </a:cubicBezTo>
                    <a:cubicBezTo>
                      <a:pt x="285750" y="412750"/>
                      <a:pt x="288489" y="411598"/>
                      <a:pt x="290512" y="409575"/>
                    </a:cubicBezTo>
                    <a:cubicBezTo>
                      <a:pt x="299431" y="400656"/>
                      <a:pt x="294461" y="403496"/>
                      <a:pt x="304800" y="400050"/>
                    </a:cubicBezTo>
                    <a:lnTo>
                      <a:pt x="319087" y="390525"/>
                    </a:lnTo>
                    <a:cubicBezTo>
                      <a:pt x="321468" y="388937"/>
                      <a:pt x="323516" y="386667"/>
                      <a:pt x="326231" y="385762"/>
                    </a:cubicBezTo>
                    <a:lnTo>
                      <a:pt x="333375" y="383381"/>
                    </a:lnTo>
                    <a:cubicBezTo>
                      <a:pt x="335756" y="381000"/>
                      <a:pt x="338327" y="378794"/>
                      <a:pt x="340519" y="376237"/>
                    </a:cubicBezTo>
                    <a:cubicBezTo>
                      <a:pt x="343102" y="373224"/>
                      <a:pt x="344856" y="369518"/>
                      <a:pt x="347662" y="366712"/>
                    </a:cubicBezTo>
                    <a:cubicBezTo>
                      <a:pt x="349686" y="364688"/>
                      <a:pt x="352425" y="363537"/>
                      <a:pt x="354806" y="361950"/>
                    </a:cubicBezTo>
                    <a:cubicBezTo>
                      <a:pt x="367508" y="342898"/>
                      <a:pt x="350837" y="365919"/>
                      <a:pt x="366712" y="350044"/>
                    </a:cubicBezTo>
                    <a:cubicBezTo>
                      <a:pt x="382588" y="334168"/>
                      <a:pt x="359568" y="350838"/>
                      <a:pt x="378619" y="338137"/>
                    </a:cubicBezTo>
                    <a:cubicBezTo>
                      <a:pt x="402692" y="302029"/>
                      <a:pt x="376637" y="339087"/>
                      <a:pt x="395287" y="316706"/>
                    </a:cubicBezTo>
                    <a:cubicBezTo>
                      <a:pt x="397119" y="314507"/>
                      <a:pt x="397877" y="311425"/>
                      <a:pt x="400050" y="309562"/>
                    </a:cubicBezTo>
                    <a:cubicBezTo>
                      <a:pt x="403564" y="306550"/>
                      <a:pt x="408253" y="305196"/>
                      <a:pt x="411956" y="302419"/>
                    </a:cubicBezTo>
                    <a:cubicBezTo>
                      <a:pt x="426227" y="291716"/>
                      <a:pt x="411916" y="297669"/>
                      <a:pt x="426244" y="292894"/>
                    </a:cubicBezTo>
                    <a:cubicBezTo>
                      <a:pt x="429419" y="290513"/>
                      <a:pt x="433228" y="288799"/>
                      <a:pt x="435769" y="285750"/>
                    </a:cubicBezTo>
                    <a:cubicBezTo>
                      <a:pt x="437376" y="283822"/>
                      <a:pt x="436375" y="280381"/>
                      <a:pt x="438150" y="278606"/>
                    </a:cubicBezTo>
                    <a:cubicBezTo>
                      <a:pt x="441423" y="275333"/>
                      <a:pt x="446442" y="274353"/>
                      <a:pt x="450056" y="271462"/>
                    </a:cubicBezTo>
                    <a:cubicBezTo>
                      <a:pt x="454439" y="267956"/>
                      <a:pt x="457532" y="263002"/>
                      <a:pt x="461962" y="259556"/>
                    </a:cubicBezTo>
                    <a:cubicBezTo>
                      <a:pt x="478372" y="246793"/>
                      <a:pt x="464733" y="264057"/>
                      <a:pt x="485775" y="250031"/>
                    </a:cubicBezTo>
                    <a:cubicBezTo>
                      <a:pt x="506249" y="236383"/>
                      <a:pt x="480345" y="252746"/>
                      <a:pt x="500062" y="242887"/>
                    </a:cubicBezTo>
                    <a:cubicBezTo>
                      <a:pt x="502622" y="241607"/>
                      <a:pt x="504491" y="239030"/>
                      <a:pt x="507206" y="238125"/>
                    </a:cubicBezTo>
                    <a:cubicBezTo>
                      <a:pt x="511787" y="236598"/>
                      <a:pt x="516744" y="236608"/>
                      <a:pt x="521494" y="235744"/>
                    </a:cubicBezTo>
                    <a:cubicBezTo>
                      <a:pt x="548094" y="230907"/>
                      <a:pt x="518986" y="234391"/>
                      <a:pt x="566737" y="230981"/>
                    </a:cubicBezTo>
                    <a:cubicBezTo>
                      <a:pt x="591936" y="224682"/>
                      <a:pt x="562260" y="233235"/>
                      <a:pt x="583406" y="223837"/>
                    </a:cubicBezTo>
                    <a:cubicBezTo>
                      <a:pt x="587994" y="221798"/>
                      <a:pt x="597694" y="219075"/>
                      <a:pt x="597694" y="219075"/>
                    </a:cubicBezTo>
                    <a:cubicBezTo>
                      <a:pt x="602963" y="213806"/>
                      <a:pt x="605348" y="210486"/>
                      <a:pt x="611981" y="207169"/>
                    </a:cubicBezTo>
                    <a:cubicBezTo>
                      <a:pt x="617429" y="204445"/>
                      <a:pt x="625589" y="203766"/>
                      <a:pt x="631031" y="202406"/>
                    </a:cubicBezTo>
                    <a:cubicBezTo>
                      <a:pt x="633466" y="201797"/>
                      <a:pt x="635794" y="200819"/>
                      <a:pt x="638175" y="200025"/>
                    </a:cubicBezTo>
                    <a:cubicBezTo>
                      <a:pt x="655913" y="188199"/>
                      <a:pt x="634127" y="203398"/>
                      <a:pt x="652462" y="188119"/>
                    </a:cubicBezTo>
                    <a:cubicBezTo>
                      <a:pt x="654661" y="186287"/>
                      <a:pt x="657225" y="184944"/>
                      <a:pt x="659606" y="183356"/>
                    </a:cubicBezTo>
                    <a:cubicBezTo>
                      <a:pt x="668349" y="165872"/>
                      <a:pt x="661914" y="181383"/>
                      <a:pt x="666750" y="154781"/>
                    </a:cubicBezTo>
                    <a:cubicBezTo>
                      <a:pt x="667926" y="148312"/>
                      <a:pt x="671300" y="144165"/>
                      <a:pt x="673894" y="138112"/>
                    </a:cubicBezTo>
                    <a:cubicBezTo>
                      <a:pt x="676690" y="131589"/>
                      <a:pt x="678065" y="119259"/>
                      <a:pt x="685800" y="116681"/>
                    </a:cubicBezTo>
                    <a:lnTo>
                      <a:pt x="692944" y="114300"/>
                    </a:lnTo>
                    <a:cubicBezTo>
                      <a:pt x="696119" y="109537"/>
                      <a:pt x="701081" y="105565"/>
                      <a:pt x="702469" y="100012"/>
                    </a:cubicBezTo>
                    <a:cubicBezTo>
                      <a:pt x="707925" y="78186"/>
                      <a:pt x="701785" y="84592"/>
                      <a:pt x="714375" y="76200"/>
                    </a:cubicBezTo>
                    <a:cubicBezTo>
                      <a:pt x="715169" y="73819"/>
                      <a:pt x="714981" y="70831"/>
                      <a:pt x="716756" y="69056"/>
                    </a:cubicBezTo>
                    <a:cubicBezTo>
                      <a:pt x="720803" y="65009"/>
                      <a:pt x="726997" y="63579"/>
                      <a:pt x="731044" y="59531"/>
                    </a:cubicBezTo>
                    <a:cubicBezTo>
                      <a:pt x="736312" y="54263"/>
                      <a:pt x="738698" y="50941"/>
                      <a:pt x="745331" y="47625"/>
                    </a:cubicBezTo>
                    <a:cubicBezTo>
                      <a:pt x="747576" y="46503"/>
                      <a:pt x="750094" y="46038"/>
                      <a:pt x="752475" y="45244"/>
                    </a:cubicBezTo>
                    <a:cubicBezTo>
                      <a:pt x="754856" y="42863"/>
                      <a:pt x="756675" y="39736"/>
                      <a:pt x="759619" y="38100"/>
                    </a:cubicBezTo>
                    <a:cubicBezTo>
                      <a:pt x="764007" y="35662"/>
                      <a:pt x="769245" y="35201"/>
                      <a:pt x="773906" y="33337"/>
                    </a:cubicBezTo>
                    <a:cubicBezTo>
                      <a:pt x="777875" y="31750"/>
                      <a:pt x="781795" y="30036"/>
                      <a:pt x="785812" y="28575"/>
                    </a:cubicBezTo>
                    <a:cubicBezTo>
                      <a:pt x="790530" y="26859"/>
                      <a:pt x="795337" y="25400"/>
                      <a:pt x="800100" y="23812"/>
                    </a:cubicBezTo>
                    <a:lnTo>
                      <a:pt x="807244" y="21431"/>
                    </a:lnTo>
                    <a:lnTo>
                      <a:pt x="940594" y="23812"/>
                    </a:lnTo>
                    <a:cubicBezTo>
                      <a:pt x="946990" y="24012"/>
                      <a:pt x="953245" y="26194"/>
                      <a:pt x="959644" y="26194"/>
                    </a:cubicBezTo>
                    <a:cubicBezTo>
                      <a:pt x="962917" y="26194"/>
                      <a:pt x="965919" y="24194"/>
                      <a:pt x="969169" y="23812"/>
                    </a:cubicBezTo>
                    <a:cubicBezTo>
                      <a:pt x="979447" y="22603"/>
                      <a:pt x="989806" y="22225"/>
                      <a:pt x="1000125" y="21431"/>
                    </a:cubicBezTo>
                    <a:cubicBezTo>
                      <a:pt x="1009063" y="15472"/>
                      <a:pt x="1015161" y="12756"/>
                      <a:pt x="1021556" y="4762"/>
                    </a:cubicBezTo>
                    <a:cubicBezTo>
                      <a:pt x="1022665" y="3376"/>
                      <a:pt x="1023143" y="1587"/>
                      <a:pt x="1023937" y="0"/>
                    </a:cubicBezTo>
                  </a:path>
                </a:pathLst>
              </a:custGeom>
              <a:noFill/>
              <a:ln w="698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1" name="フリーフォーム 20"/>
              <p:cNvSpPr/>
              <p:nvPr/>
            </p:nvSpPr>
            <p:spPr>
              <a:xfrm>
                <a:off x="833804" y="603656"/>
                <a:ext cx="1007269" cy="747712"/>
              </a:xfrm>
              <a:custGeom>
                <a:avLst/>
                <a:gdLst>
                  <a:gd name="connsiteX0" fmla="*/ 0 w 1007269"/>
                  <a:gd name="connsiteY0" fmla="*/ 747712 h 747712"/>
                  <a:gd name="connsiteX1" fmla="*/ 116682 w 1007269"/>
                  <a:gd name="connsiteY1" fmla="*/ 666750 h 747712"/>
                  <a:gd name="connsiteX2" fmla="*/ 123825 w 1007269"/>
                  <a:gd name="connsiteY2" fmla="*/ 657225 h 747712"/>
                  <a:gd name="connsiteX3" fmla="*/ 133350 w 1007269"/>
                  <a:gd name="connsiteY3" fmla="*/ 650081 h 747712"/>
                  <a:gd name="connsiteX4" fmla="*/ 142875 w 1007269"/>
                  <a:gd name="connsiteY4" fmla="*/ 640556 h 747712"/>
                  <a:gd name="connsiteX5" fmla="*/ 152400 w 1007269"/>
                  <a:gd name="connsiteY5" fmla="*/ 633412 h 747712"/>
                  <a:gd name="connsiteX6" fmla="*/ 157163 w 1007269"/>
                  <a:gd name="connsiteY6" fmla="*/ 626268 h 747712"/>
                  <a:gd name="connsiteX7" fmla="*/ 171450 w 1007269"/>
                  <a:gd name="connsiteY7" fmla="*/ 614362 h 747712"/>
                  <a:gd name="connsiteX8" fmla="*/ 176213 w 1007269"/>
                  <a:gd name="connsiteY8" fmla="*/ 607218 h 747712"/>
                  <a:gd name="connsiteX9" fmla="*/ 197644 w 1007269"/>
                  <a:gd name="connsiteY9" fmla="*/ 590550 h 747712"/>
                  <a:gd name="connsiteX10" fmla="*/ 204788 w 1007269"/>
                  <a:gd name="connsiteY10" fmla="*/ 585787 h 747712"/>
                  <a:gd name="connsiteX11" fmla="*/ 223838 w 1007269"/>
                  <a:gd name="connsiteY11" fmla="*/ 569118 h 747712"/>
                  <a:gd name="connsiteX12" fmla="*/ 250032 w 1007269"/>
                  <a:gd name="connsiteY12" fmla="*/ 547687 h 747712"/>
                  <a:gd name="connsiteX13" fmla="*/ 259557 w 1007269"/>
                  <a:gd name="connsiteY13" fmla="*/ 540543 h 747712"/>
                  <a:gd name="connsiteX14" fmla="*/ 269082 w 1007269"/>
                  <a:gd name="connsiteY14" fmla="*/ 531018 h 747712"/>
                  <a:gd name="connsiteX15" fmla="*/ 288132 w 1007269"/>
                  <a:gd name="connsiteY15" fmla="*/ 514350 h 747712"/>
                  <a:gd name="connsiteX16" fmla="*/ 295275 w 1007269"/>
                  <a:gd name="connsiteY16" fmla="*/ 502443 h 747712"/>
                  <a:gd name="connsiteX17" fmla="*/ 314325 w 1007269"/>
                  <a:gd name="connsiteY17" fmla="*/ 485775 h 747712"/>
                  <a:gd name="connsiteX18" fmla="*/ 328613 w 1007269"/>
                  <a:gd name="connsiteY18" fmla="*/ 476250 h 747712"/>
                  <a:gd name="connsiteX19" fmla="*/ 354807 w 1007269"/>
                  <a:gd name="connsiteY19" fmla="*/ 459581 h 747712"/>
                  <a:gd name="connsiteX20" fmla="*/ 376238 w 1007269"/>
                  <a:gd name="connsiteY20" fmla="*/ 452437 h 747712"/>
                  <a:gd name="connsiteX21" fmla="*/ 385763 w 1007269"/>
                  <a:gd name="connsiteY21" fmla="*/ 447675 h 747712"/>
                  <a:gd name="connsiteX22" fmla="*/ 392907 w 1007269"/>
                  <a:gd name="connsiteY22" fmla="*/ 442912 h 747712"/>
                  <a:gd name="connsiteX23" fmla="*/ 402432 w 1007269"/>
                  <a:gd name="connsiteY23" fmla="*/ 438150 h 747712"/>
                  <a:gd name="connsiteX24" fmla="*/ 411957 w 1007269"/>
                  <a:gd name="connsiteY24" fmla="*/ 431006 h 747712"/>
                  <a:gd name="connsiteX25" fmla="*/ 419100 w 1007269"/>
                  <a:gd name="connsiteY25" fmla="*/ 428625 h 747712"/>
                  <a:gd name="connsiteX26" fmla="*/ 428625 w 1007269"/>
                  <a:gd name="connsiteY26" fmla="*/ 423862 h 747712"/>
                  <a:gd name="connsiteX27" fmla="*/ 450057 w 1007269"/>
                  <a:gd name="connsiteY27" fmla="*/ 414337 h 747712"/>
                  <a:gd name="connsiteX28" fmla="*/ 454819 w 1007269"/>
                  <a:gd name="connsiteY28" fmla="*/ 407193 h 747712"/>
                  <a:gd name="connsiteX29" fmla="*/ 461963 w 1007269"/>
                  <a:gd name="connsiteY29" fmla="*/ 404812 h 747712"/>
                  <a:gd name="connsiteX30" fmla="*/ 471488 w 1007269"/>
                  <a:gd name="connsiteY30" fmla="*/ 400050 h 747712"/>
                  <a:gd name="connsiteX31" fmla="*/ 481013 w 1007269"/>
                  <a:gd name="connsiteY31" fmla="*/ 390525 h 747712"/>
                  <a:gd name="connsiteX32" fmla="*/ 488157 w 1007269"/>
                  <a:gd name="connsiteY32" fmla="*/ 388143 h 747712"/>
                  <a:gd name="connsiteX33" fmla="*/ 495300 w 1007269"/>
                  <a:gd name="connsiteY33" fmla="*/ 381000 h 747712"/>
                  <a:gd name="connsiteX34" fmla="*/ 502444 w 1007269"/>
                  <a:gd name="connsiteY34" fmla="*/ 366712 h 747712"/>
                  <a:gd name="connsiteX35" fmla="*/ 516732 w 1007269"/>
                  <a:gd name="connsiteY35" fmla="*/ 352425 h 747712"/>
                  <a:gd name="connsiteX36" fmla="*/ 519113 w 1007269"/>
                  <a:gd name="connsiteY36" fmla="*/ 340518 h 747712"/>
                  <a:gd name="connsiteX37" fmla="*/ 523875 w 1007269"/>
                  <a:gd name="connsiteY37" fmla="*/ 319087 h 747712"/>
                  <a:gd name="connsiteX38" fmla="*/ 528638 w 1007269"/>
                  <a:gd name="connsiteY38" fmla="*/ 311943 h 747712"/>
                  <a:gd name="connsiteX39" fmla="*/ 538163 w 1007269"/>
                  <a:gd name="connsiteY39" fmla="*/ 290512 h 747712"/>
                  <a:gd name="connsiteX40" fmla="*/ 547688 w 1007269"/>
                  <a:gd name="connsiteY40" fmla="*/ 269081 h 747712"/>
                  <a:gd name="connsiteX41" fmla="*/ 557213 w 1007269"/>
                  <a:gd name="connsiteY41" fmla="*/ 252412 h 747712"/>
                  <a:gd name="connsiteX42" fmla="*/ 559594 w 1007269"/>
                  <a:gd name="connsiteY42" fmla="*/ 242887 h 747712"/>
                  <a:gd name="connsiteX43" fmla="*/ 564357 w 1007269"/>
                  <a:gd name="connsiteY43" fmla="*/ 226218 h 747712"/>
                  <a:gd name="connsiteX44" fmla="*/ 583407 w 1007269"/>
                  <a:gd name="connsiteY44" fmla="*/ 204787 h 747712"/>
                  <a:gd name="connsiteX45" fmla="*/ 597694 w 1007269"/>
                  <a:gd name="connsiteY45" fmla="*/ 195262 h 747712"/>
                  <a:gd name="connsiteX46" fmla="*/ 614363 w 1007269"/>
                  <a:gd name="connsiteY46" fmla="*/ 185737 h 747712"/>
                  <a:gd name="connsiteX47" fmla="*/ 623888 w 1007269"/>
                  <a:gd name="connsiteY47" fmla="*/ 178593 h 747712"/>
                  <a:gd name="connsiteX48" fmla="*/ 631032 w 1007269"/>
                  <a:gd name="connsiteY48" fmla="*/ 176212 h 747712"/>
                  <a:gd name="connsiteX49" fmla="*/ 647700 w 1007269"/>
                  <a:gd name="connsiteY49" fmla="*/ 169068 h 747712"/>
                  <a:gd name="connsiteX50" fmla="*/ 702469 w 1007269"/>
                  <a:gd name="connsiteY50" fmla="*/ 171450 h 747712"/>
                  <a:gd name="connsiteX51" fmla="*/ 709613 w 1007269"/>
                  <a:gd name="connsiteY51" fmla="*/ 176212 h 747712"/>
                  <a:gd name="connsiteX52" fmla="*/ 723900 w 1007269"/>
                  <a:gd name="connsiteY52" fmla="*/ 180975 h 747712"/>
                  <a:gd name="connsiteX53" fmla="*/ 738188 w 1007269"/>
                  <a:gd name="connsiteY53" fmla="*/ 188118 h 747712"/>
                  <a:gd name="connsiteX54" fmla="*/ 750094 w 1007269"/>
                  <a:gd name="connsiteY54" fmla="*/ 197643 h 747712"/>
                  <a:gd name="connsiteX55" fmla="*/ 778669 w 1007269"/>
                  <a:gd name="connsiteY55" fmla="*/ 209550 h 747712"/>
                  <a:gd name="connsiteX56" fmla="*/ 790575 w 1007269"/>
                  <a:gd name="connsiteY56" fmla="*/ 211931 h 747712"/>
                  <a:gd name="connsiteX57" fmla="*/ 804863 w 1007269"/>
                  <a:gd name="connsiteY57" fmla="*/ 216693 h 747712"/>
                  <a:gd name="connsiteX58" fmla="*/ 821532 w 1007269"/>
                  <a:gd name="connsiteY58" fmla="*/ 214312 h 747712"/>
                  <a:gd name="connsiteX59" fmla="*/ 850107 w 1007269"/>
                  <a:gd name="connsiteY59" fmla="*/ 197643 h 747712"/>
                  <a:gd name="connsiteX60" fmla="*/ 866775 w 1007269"/>
                  <a:gd name="connsiteY60" fmla="*/ 190500 h 747712"/>
                  <a:gd name="connsiteX61" fmla="*/ 876300 w 1007269"/>
                  <a:gd name="connsiteY61" fmla="*/ 183356 h 747712"/>
                  <a:gd name="connsiteX62" fmla="*/ 890588 w 1007269"/>
                  <a:gd name="connsiteY62" fmla="*/ 171450 h 747712"/>
                  <a:gd name="connsiteX63" fmla="*/ 900113 w 1007269"/>
                  <a:gd name="connsiteY63" fmla="*/ 150018 h 747712"/>
                  <a:gd name="connsiteX64" fmla="*/ 902494 w 1007269"/>
                  <a:gd name="connsiteY64" fmla="*/ 142875 h 747712"/>
                  <a:gd name="connsiteX65" fmla="*/ 909638 w 1007269"/>
                  <a:gd name="connsiteY65" fmla="*/ 116681 h 747712"/>
                  <a:gd name="connsiteX66" fmla="*/ 921544 w 1007269"/>
                  <a:gd name="connsiteY66" fmla="*/ 90487 h 747712"/>
                  <a:gd name="connsiteX67" fmla="*/ 928688 w 1007269"/>
                  <a:gd name="connsiteY67" fmla="*/ 64293 h 747712"/>
                  <a:gd name="connsiteX68" fmla="*/ 938213 w 1007269"/>
                  <a:gd name="connsiteY68" fmla="*/ 38100 h 747712"/>
                  <a:gd name="connsiteX69" fmla="*/ 945357 w 1007269"/>
                  <a:gd name="connsiteY69" fmla="*/ 35718 h 747712"/>
                  <a:gd name="connsiteX70" fmla="*/ 962025 w 1007269"/>
                  <a:gd name="connsiteY70" fmla="*/ 23812 h 747712"/>
                  <a:gd name="connsiteX71" fmla="*/ 969169 w 1007269"/>
                  <a:gd name="connsiteY71" fmla="*/ 21431 h 747712"/>
                  <a:gd name="connsiteX72" fmla="*/ 995363 w 1007269"/>
                  <a:gd name="connsiteY72" fmla="*/ 7143 h 747712"/>
                  <a:gd name="connsiteX73" fmla="*/ 1007269 w 1007269"/>
                  <a:gd name="connsiteY73" fmla="*/ 0 h 747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007269" h="747712">
                    <a:moveTo>
                      <a:pt x="0" y="747712"/>
                    </a:moveTo>
                    <a:cubicBezTo>
                      <a:pt x="38894" y="720725"/>
                      <a:pt x="78460" y="694681"/>
                      <a:pt x="116682" y="666750"/>
                    </a:cubicBezTo>
                    <a:cubicBezTo>
                      <a:pt x="119886" y="664408"/>
                      <a:pt x="121019" y="660031"/>
                      <a:pt x="123825" y="657225"/>
                    </a:cubicBezTo>
                    <a:cubicBezTo>
                      <a:pt x="126631" y="654419"/>
                      <a:pt x="130363" y="652694"/>
                      <a:pt x="133350" y="650081"/>
                    </a:cubicBezTo>
                    <a:cubicBezTo>
                      <a:pt x="136729" y="647124"/>
                      <a:pt x="139496" y="643513"/>
                      <a:pt x="142875" y="640556"/>
                    </a:cubicBezTo>
                    <a:cubicBezTo>
                      <a:pt x="145862" y="637943"/>
                      <a:pt x="149594" y="636218"/>
                      <a:pt x="152400" y="633412"/>
                    </a:cubicBezTo>
                    <a:cubicBezTo>
                      <a:pt x="154424" y="631388"/>
                      <a:pt x="155331" y="628467"/>
                      <a:pt x="157163" y="626268"/>
                    </a:cubicBezTo>
                    <a:cubicBezTo>
                      <a:pt x="162891" y="619395"/>
                      <a:pt x="164429" y="619044"/>
                      <a:pt x="171450" y="614362"/>
                    </a:cubicBezTo>
                    <a:cubicBezTo>
                      <a:pt x="173038" y="611981"/>
                      <a:pt x="174381" y="609417"/>
                      <a:pt x="176213" y="607218"/>
                    </a:cubicBezTo>
                    <a:cubicBezTo>
                      <a:pt x="183206" y="598827"/>
                      <a:pt x="187691" y="597186"/>
                      <a:pt x="197644" y="590550"/>
                    </a:cubicBezTo>
                    <a:lnTo>
                      <a:pt x="204788" y="585787"/>
                    </a:lnTo>
                    <a:cubicBezTo>
                      <a:pt x="218275" y="565553"/>
                      <a:pt x="196068" y="596885"/>
                      <a:pt x="223838" y="569118"/>
                    </a:cubicBezTo>
                    <a:cubicBezTo>
                      <a:pt x="236595" y="556363"/>
                      <a:pt x="228288" y="563996"/>
                      <a:pt x="250032" y="547687"/>
                    </a:cubicBezTo>
                    <a:cubicBezTo>
                      <a:pt x="253207" y="545306"/>
                      <a:pt x="256751" y="543349"/>
                      <a:pt x="259557" y="540543"/>
                    </a:cubicBezTo>
                    <a:cubicBezTo>
                      <a:pt x="262732" y="537368"/>
                      <a:pt x="265673" y="533940"/>
                      <a:pt x="269082" y="531018"/>
                    </a:cubicBezTo>
                    <a:cubicBezTo>
                      <a:pt x="282101" y="519859"/>
                      <a:pt x="271836" y="534721"/>
                      <a:pt x="288132" y="514350"/>
                    </a:cubicBezTo>
                    <a:cubicBezTo>
                      <a:pt x="291023" y="510736"/>
                      <a:pt x="292434" y="506097"/>
                      <a:pt x="295275" y="502443"/>
                    </a:cubicBezTo>
                    <a:cubicBezTo>
                      <a:pt x="303095" y="492387"/>
                      <a:pt x="305195" y="493601"/>
                      <a:pt x="314325" y="485775"/>
                    </a:cubicBezTo>
                    <a:cubicBezTo>
                      <a:pt x="325677" y="476045"/>
                      <a:pt x="316461" y="480300"/>
                      <a:pt x="328613" y="476250"/>
                    </a:cubicBezTo>
                    <a:cubicBezTo>
                      <a:pt x="334280" y="472472"/>
                      <a:pt x="348077" y="462946"/>
                      <a:pt x="354807" y="459581"/>
                    </a:cubicBezTo>
                    <a:cubicBezTo>
                      <a:pt x="375651" y="449158"/>
                      <a:pt x="358049" y="459257"/>
                      <a:pt x="376238" y="452437"/>
                    </a:cubicBezTo>
                    <a:cubicBezTo>
                      <a:pt x="379562" y="451191"/>
                      <a:pt x="382681" y="449436"/>
                      <a:pt x="385763" y="447675"/>
                    </a:cubicBezTo>
                    <a:cubicBezTo>
                      <a:pt x="388248" y="446255"/>
                      <a:pt x="390422" y="444332"/>
                      <a:pt x="392907" y="442912"/>
                    </a:cubicBezTo>
                    <a:cubicBezTo>
                      <a:pt x="395989" y="441151"/>
                      <a:pt x="399422" y="440031"/>
                      <a:pt x="402432" y="438150"/>
                    </a:cubicBezTo>
                    <a:cubicBezTo>
                      <a:pt x="405798" y="436047"/>
                      <a:pt x="408511" y="432975"/>
                      <a:pt x="411957" y="431006"/>
                    </a:cubicBezTo>
                    <a:cubicBezTo>
                      <a:pt x="414136" y="429761"/>
                      <a:pt x="416793" y="429614"/>
                      <a:pt x="419100" y="428625"/>
                    </a:cubicBezTo>
                    <a:cubicBezTo>
                      <a:pt x="422363" y="427227"/>
                      <a:pt x="425522" y="425586"/>
                      <a:pt x="428625" y="423862"/>
                    </a:cubicBezTo>
                    <a:cubicBezTo>
                      <a:pt x="445477" y="414500"/>
                      <a:pt x="434530" y="418218"/>
                      <a:pt x="450057" y="414337"/>
                    </a:cubicBezTo>
                    <a:cubicBezTo>
                      <a:pt x="451644" y="411956"/>
                      <a:pt x="452584" y="408981"/>
                      <a:pt x="454819" y="407193"/>
                    </a:cubicBezTo>
                    <a:cubicBezTo>
                      <a:pt x="456779" y="405625"/>
                      <a:pt x="459656" y="405801"/>
                      <a:pt x="461963" y="404812"/>
                    </a:cubicBezTo>
                    <a:cubicBezTo>
                      <a:pt x="465226" y="403414"/>
                      <a:pt x="468313" y="401637"/>
                      <a:pt x="471488" y="400050"/>
                    </a:cubicBezTo>
                    <a:cubicBezTo>
                      <a:pt x="474663" y="396875"/>
                      <a:pt x="477359" y="393135"/>
                      <a:pt x="481013" y="390525"/>
                    </a:cubicBezTo>
                    <a:cubicBezTo>
                      <a:pt x="483056" y="389066"/>
                      <a:pt x="486068" y="389535"/>
                      <a:pt x="488157" y="388143"/>
                    </a:cubicBezTo>
                    <a:cubicBezTo>
                      <a:pt x="490959" y="386275"/>
                      <a:pt x="492919" y="383381"/>
                      <a:pt x="495300" y="381000"/>
                    </a:cubicBezTo>
                    <a:cubicBezTo>
                      <a:pt x="497507" y="374382"/>
                      <a:pt x="497522" y="372249"/>
                      <a:pt x="502444" y="366712"/>
                    </a:cubicBezTo>
                    <a:cubicBezTo>
                      <a:pt x="506919" y="361678"/>
                      <a:pt x="516732" y="352425"/>
                      <a:pt x="516732" y="352425"/>
                    </a:cubicBezTo>
                    <a:cubicBezTo>
                      <a:pt x="517526" y="348456"/>
                      <a:pt x="518389" y="344500"/>
                      <a:pt x="519113" y="340518"/>
                    </a:cubicBezTo>
                    <a:cubicBezTo>
                      <a:pt x="520158" y="334772"/>
                      <a:pt x="520877" y="325083"/>
                      <a:pt x="523875" y="319087"/>
                    </a:cubicBezTo>
                    <a:cubicBezTo>
                      <a:pt x="525155" y="316527"/>
                      <a:pt x="527050" y="314324"/>
                      <a:pt x="528638" y="311943"/>
                    </a:cubicBezTo>
                    <a:cubicBezTo>
                      <a:pt x="534305" y="294941"/>
                      <a:pt x="530615" y="301833"/>
                      <a:pt x="538163" y="290512"/>
                    </a:cubicBezTo>
                    <a:cubicBezTo>
                      <a:pt x="543830" y="273510"/>
                      <a:pt x="540140" y="280402"/>
                      <a:pt x="547688" y="269081"/>
                    </a:cubicBezTo>
                    <a:cubicBezTo>
                      <a:pt x="554970" y="247232"/>
                      <a:pt x="542798" y="281242"/>
                      <a:pt x="557213" y="252412"/>
                    </a:cubicBezTo>
                    <a:cubicBezTo>
                      <a:pt x="558677" y="249485"/>
                      <a:pt x="558733" y="246044"/>
                      <a:pt x="559594" y="242887"/>
                    </a:cubicBezTo>
                    <a:cubicBezTo>
                      <a:pt x="561115" y="237312"/>
                      <a:pt x="561935" y="231465"/>
                      <a:pt x="564357" y="226218"/>
                    </a:cubicBezTo>
                    <a:cubicBezTo>
                      <a:pt x="570565" y="212768"/>
                      <a:pt x="573130" y="212495"/>
                      <a:pt x="583407" y="204787"/>
                    </a:cubicBezTo>
                    <a:cubicBezTo>
                      <a:pt x="592673" y="190886"/>
                      <a:pt x="582318" y="202950"/>
                      <a:pt x="597694" y="195262"/>
                    </a:cubicBezTo>
                    <a:cubicBezTo>
                      <a:pt x="626524" y="180847"/>
                      <a:pt x="592514" y="193019"/>
                      <a:pt x="614363" y="185737"/>
                    </a:cubicBezTo>
                    <a:cubicBezTo>
                      <a:pt x="617538" y="183356"/>
                      <a:pt x="620442" y="180562"/>
                      <a:pt x="623888" y="178593"/>
                    </a:cubicBezTo>
                    <a:cubicBezTo>
                      <a:pt x="626067" y="177348"/>
                      <a:pt x="628725" y="177201"/>
                      <a:pt x="631032" y="176212"/>
                    </a:cubicBezTo>
                    <a:cubicBezTo>
                      <a:pt x="651647" y="167378"/>
                      <a:pt x="630935" y="174659"/>
                      <a:pt x="647700" y="169068"/>
                    </a:cubicBezTo>
                    <a:cubicBezTo>
                      <a:pt x="665956" y="169862"/>
                      <a:pt x="684316" y="169355"/>
                      <a:pt x="702469" y="171450"/>
                    </a:cubicBezTo>
                    <a:cubicBezTo>
                      <a:pt x="705312" y="171778"/>
                      <a:pt x="706998" y="175050"/>
                      <a:pt x="709613" y="176212"/>
                    </a:cubicBezTo>
                    <a:cubicBezTo>
                      <a:pt x="714200" y="178251"/>
                      <a:pt x="719723" y="178191"/>
                      <a:pt x="723900" y="180975"/>
                    </a:cubicBezTo>
                    <a:cubicBezTo>
                      <a:pt x="733133" y="187129"/>
                      <a:pt x="728329" y="184832"/>
                      <a:pt x="738188" y="188118"/>
                    </a:cubicBezTo>
                    <a:cubicBezTo>
                      <a:pt x="746987" y="201318"/>
                      <a:pt x="737916" y="190878"/>
                      <a:pt x="750094" y="197643"/>
                    </a:cubicBezTo>
                    <a:cubicBezTo>
                      <a:pt x="774799" y="211367"/>
                      <a:pt x="753338" y="204944"/>
                      <a:pt x="778669" y="209550"/>
                    </a:cubicBezTo>
                    <a:cubicBezTo>
                      <a:pt x="782651" y="210274"/>
                      <a:pt x="786670" y="210866"/>
                      <a:pt x="790575" y="211931"/>
                    </a:cubicBezTo>
                    <a:cubicBezTo>
                      <a:pt x="795418" y="213252"/>
                      <a:pt x="804863" y="216693"/>
                      <a:pt x="804863" y="216693"/>
                    </a:cubicBezTo>
                    <a:cubicBezTo>
                      <a:pt x="810419" y="215899"/>
                      <a:pt x="816207" y="216087"/>
                      <a:pt x="821532" y="214312"/>
                    </a:cubicBezTo>
                    <a:cubicBezTo>
                      <a:pt x="842877" y="207197"/>
                      <a:pt x="835604" y="206707"/>
                      <a:pt x="850107" y="197643"/>
                    </a:cubicBezTo>
                    <a:cubicBezTo>
                      <a:pt x="856831" y="193441"/>
                      <a:pt x="859832" y="192814"/>
                      <a:pt x="866775" y="190500"/>
                    </a:cubicBezTo>
                    <a:cubicBezTo>
                      <a:pt x="869950" y="188119"/>
                      <a:pt x="873287" y="185939"/>
                      <a:pt x="876300" y="183356"/>
                    </a:cubicBezTo>
                    <a:cubicBezTo>
                      <a:pt x="892339" y="169608"/>
                      <a:pt x="874803" y="181972"/>
                      <a:pt x="890588" y="171450"/>
                    </a:cubicBezTo>
                    <a:cubicBezTo>
                      <a:pt x="896255" y="154447"/>
                      <a:pt x="892565" y="161339"/>
                      <a:pt x="900113" y="150018"/>
                    </a:cubicBezTo>
                    <a:cubicBezTo>
                      <a:pt x="900907" y="147637"/>
                      <a:pt x="901834" y="145296"/>
                      <a:pt x="902494" y="142875"/>
                    </a:cubicBezTo>
                    <a:cubicBezTo>
                      <a:pt x="902752" y="141929"/>
                      <a:pt x="907149" y="122158"/>
                      <a:pt x="909638" y="116681"/>
                    </a:cubicBezTo>
                    <a:cubicBezTo>
                      <a:pt x="912680" y="109988"/>
                      <a:pt x="919607" y="99204"/>
                      <a:pt x="921544" y="90487"/>
                    </a:cubicBezTo>
                    <a:cubicBezTo>
                      <a:pt x="928328" y="59954"/>
                      <a:pt x="918855" y="91333"/>
                      <a:pt x="928688" y="64293"/>
                    </a:cubicBezTo>
                    <a:cubicBezTo>
                      <a:pt x="929262" y="62714"/>
                      <a:pt x="936302" y="40393"/>
                      <a:pt x="938213" y="38100"/>
                    </a:cubicBezTo>
                    <a:cubicBezTo>
                      <a:pt x="939820" y="36172"/>
                      <a:pt x="942976" y="36512"/>
                      <a:pt x="945357" y="35718"/>
                    </a:cubicBezTo>
                    <a:cubicBezTo>
                      <a:pt x="947505" y="34107"/>
                      <a:pt x="958551" y="25549"/>
                      <a:pt x="962025" y="23812"/>
                    </a:cubicBezTo>
                    <a:cubicBezTo>
                      <a:pt x="964270" y="22689"/>
                      <a:pt x="966884" y="22470"/>
                      <a:pt x="969169" y="21431"/>
                    </a:cubicBezTo>
                    <a:cubicBezTo>
                      <a:pt x="1008766" y="3433"/>
                      <a:pt x="975061" y="18744"/>
                      <a:pt x="995363" y="7143"/>
                    </a:cubicBezTo>
                    <a:cubicBezTo>
                      <a:pt x="1007648" y="123"/>
                      <a:pt x="1001823" y="5446"/>
                      <a:pt x="1007269" y="0"/>
                    </a:cubicBezTo>
                  </a:path>
                </a:pathLst>
              </a:custGeom>
              <a:noFill/>
              <a:ln w="698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2" name="フリーフォーム 21"/>
              <p:cNvSpPr/>
              <p:nvPr/>
            </p:nvSpPr>
            <p:spPr>
              <a:xfrm>
                <a:off x="840948" y="684618"/>
                <a:ext cx="1114425" cy="652463"/>
              </a:xfrm>
              <a:custGeom>
                <a:avLst/>
                <a:gdLst>
                  <a:gd name="connsiteX0" fmla="*/ 0 w 1114425"/>
                  <a:gd name="connsiteY0" fmla="*/ 652463 h 652463"/>
                  <a:gd name="connsiteX1" fmla="*/ 111919 w 1114425"/>
                  <a:gd name="connsiteY1" fmla="*/ 566738 h 652463"/>
                  <a:gd name="connsiteX2" fmla="*/ 116681 w 1114425"/>
                  <a:gd name="connsiteY2" fmla="*/ 559594 h 652463"/>
                  <a:gd name="connsiteX3" fmla="*/ 138113 w 1114425"/>
                  <a:gd name="connsiteY3" fmla="*/ 547688 h 652463"/>
                  <a:gd name="connsiteX4" fmla="*/ 145256 w 1114425"/>
                  <a:gd name="connsiteY4" fmla="*/ 540544 h 652463"/>
                  <a:gd name="connsiteX5" fmla="*/ 152400 w 1114425"/>
                  <a:gd name="connsiteY5" fmla="*/ 535781 h 652463"/>
                  <a:gd name="connsiteX6" fmla="*/ 157163 w 1114425"/>
                  <a:gd name="connsiteY6" fmla="*/ 528638 h 652463"/>
                  <a:gd name="connsiteX7" fmla="*/ 173831 w 1114425"/>
                  <a:gd name="connsiteY7" fmla="*/ 507206 h 652463"/>
                  <a:gd name="connsiteX8" fmla="*/ 178594 w 1114425"/>
                  <a:gd name="connsiteY8" fmla="*/ 500063 h 652463"/>
                  <a:gd name="connsiteX9" fmla="*/ 195263 w 1114425"/>
                  <a:gd name="connsiteY9" fmla="*/ 483394 h 652463"/>
                  <a:gd name="connsiteX10" fmla="*/ 209550 w 1114425"/>
                  <a:gd name="connsiteY10" fmla="*/ 478631 h 652463"/>
                  <a:gd name="connsiteX11" fmla="*/ 228600 w 1114425"/>
                  <a:gd name="connsiteY11" fmla="*/ 466725 h 652463"/>
                  <a:gd name="connsiteX12" fmla="*/ 235744 w 1114425"/>
                  <a:gd name="connsiteY12" fmla="*/ 459581 h 652463"/>
                  <a:gd name="connsiteX13" fmla="*/ 247650 w 1114425"/>
                  <a:gd name="connsiteY13" fmla="*/ 452438 h 652463"/>
                  <a:gd name="connsiteX14" fmla="*/ 269081 w 1114425"/>
                  <a:gd name="connsiteY14" fmla="*/ 435769 h 652463"/>
                  <a:gd name="connsiteX15" fmla="*/ 295275 w 1114425"/>
                  <a:gd name="connsiteY15" fmla="*/ 426244 h 652463"/>
                  <a:gd name="connsiteX16" fmla="*/ 302419 w 1114425"/>
                  <a:gd name="connsiteY16" fmla="*/ 423863 h 652463"/>
                  <a:gd name="connsiteX17" fmla="*/ 311944 w 1114425"/>
                  <a:gd name="connsiteY17" fmla="*/ 419100 h 652463"/>
                  <a:gd name="connsiteX18" fmla="*/ 333375 w 1114425"/>
                  <a:gd name="connsiteY18" fmla="*/ 409575 h 652463"/>
                  <a:gd name="connsiteX19" fmla="*/ 342900 w 1114425"/>
                  <a:gd name="connsiteY19" fmla="*/ 400050 h 652463"/>
                  <a:gd name="connsiteX20" fmla="*/ 371475 w 1114425"/>
                  <a:gd name="connsiteY20" fmla="*/ 381000 h 652463"/>
                  <a:gd name="connsiteX21" fmla="*/ 381000 w 1114425"/>
                  <a:gd name="connsiteY21" fmla="*/ 373856 h 652463"/>
                  <a:gd name="connsiteX22" fmla="*/ 397669 w 1114425"/>
                  <a:gd name="connsiteY22" fmla="*/ 369094 h 652463"/>
                  <a:gd name="connsiteX23" fmla="*/ 414338 w 1114425"/>
                  <a:gd name="connsiteY23" fmla="*/ 361950 h 652463"/>
                  <a:gd name="connsiteX24" fmla="*/ 433388 w 1114425"/>
                  <a:gd name="connsiteY24" fmla="*/ 357188 h 652463"/>
                  <a:gd name="connsiteX25" fmla="*/ 461963 w 1114425"/>
                  <a:gd name="connsiteY25" fmla="*/ 350044 h 652463"/>
                  <a:gd name="connsiteX26" fmla="*/ 471488 w 1114425"/>
                  <a:gd name="connsiteY26" fmla="*/ 345281 h 652463"/>
                  <a:gd name="connsiteX27" fmla="*/ 495300 w 1114425"/>
                  <a:gd name="connsiteY27" fmla="*/ 340519 h 652463"/>
                  <a:gd name="connsiteX28" fmla="*/ 511969 w 1114425"/>
                  <a:gd name="connsiteY28" fmla="*/ 333375 h 652463"/>
                  <a:gd name="connsiteX29" fmla="*/ 519113 w 1114425"/>
                  <a:gd name="connsiteY29" fmla="*/ 330994 h 652463"/>
                  <a:gd name="connsiteX30" fmla="*/ 533400 w 1114425"/>
                  <a:gd name="connsiteY30" fmla="*/ 323850 h 652463"/>
                  <a:gd name="connsiteX31" fmla="*/ 540544 w 1114425"/>
                  <a:gd name="connsiteY31" fmla="*/ 319088 h 652463"/>
                  <a:gd name="connsiteX32" fmla="*/ 559594 w 1114425"/>
                  <a:gd name="connsiteY32" fmla="*/ 314325 h 652463"/>
                  <a:gd name="connsiteX33" fmla="*/ 566738 w 1114425"/>
                  <a:gd name="connsiteY33" fmla="*/ 311944 h 652463"/>
                  <a:gd name="connsiteX34" fmla="*/ 573881 w 1114425"/>
                  <a:gd name="connsiteY34" fmla="*/ 307181 h 652463"/>
                  <a:gd name="connsiteX35" fmla="*/ 583406 w 1114425"/>
                  <a:gd name="connsiteY35" fmla="*/ 295275 h 652463"/>
                  <a:gd name="connsiteX36" fmla="*/ 588169 w 1114425"/>
                  <a:gd name="connsiteY36" fmla="*/ 280988 h 652463"/>
                  <a:gd name="connsiteX37" fmla="*/ 590550 w 1114425"/>
                  <a:gd name="connsiteY37" fmla="*/ 273844 h 652463"/>
                  <a:gd name="connsiteX38" fmla="*/ 592931 w 1114425"/>
                  <a:gd name="connsiteY38" fmla="*/ 183356 h 652463"/>
                  <a:gd name="connsiteX39" fmla="*/ 597694 w 1114425"/>
                  <a:gd name="connsiteY39" fmla="*/ 173831 h 652463"/>
                  <a:gd name="connsiteX40" fmla="*/ 600075 w 1114425"/>
                  <a:gd name="connsiteY40" fmla="*/ 166688 h 652463"/>
                  <a:gd name="connsiteX41" fmla="*/ 607219 w 1114425"/>
                  <a:gd name="connsiteY41" fmla="*/ 147638 h 652463"/>
                  <a:gd name="connsiteX42" fmla="*/ 614363 w 1114425"/>
                  <a:gd name="connsiteY42" fmla="*/ 121444 h 652463"/>
                  <a:gd name="connsiteX43" fmla="*/ 621506 w 1114425"/>
                  <a:gd name="connsiteY43" fmla="*/ 95250 h 652463"/>
                  <a:gd name="connsiteX44" fmla="*/ 626269 w 1114425"/>
                  <a:gd name="connsiteY44" fmla="*/ 85725 h 652463"/>
                  <a:gd name="connsiteX45" fmla="*/ 633413 w 1114425"/>
                  <a:gd name="connsiteY45" fmla="*/ 78581 h 652463"/>
                  <a:gd name="connsiteX46" fmla="*/ 640556 w 1114425"/>
                  <a:gd name="connsiteY46" fmla="*/ 59531 h 652463"/>
                  <a:gd name="connsiteX47" fmla="*/ 645319 w 1114425"/>
                  <a:gd name="connsiteY47" fmla="*/ 50006 h 652463"/>
                  <a:gd name="connsiteX48" fmla="*/ 661988 w 1114425"/>
                  <a:gd name="connsiteY48" fmla="*/ 35719 h 652463"/>
                  <a:gd name="connsiteX49" fmla="*/ 678656 w 1114425"/>
                  <a:gd name="connsiteY49" fmla="*/ 26194 h 652463"/>
                  <a:gd name="connsiteX50" fmla="*/ 700088 w 1114425"/>
                  <a:gd name="connsiteY50" fmla="*/ 9525 h 652463"/>
                  <a:gd name="connsiteX51" fmla="*/ 707231 w 1114425"/>
                  <a:gd name="connsiteY51" fmla="*/ 4763 h 652463"/>
                  <a:gd name="connsiteX52" fmla="*/ 731044 w 1114425"/>
                  <a:gd name="connsiteY52" fmla="*/ 0 h 652463"/>
                  <a:gd name="connsiteX53" fmla="*/ 800100 w 1114425"/>
                  <a:gd name="connsiteY53" fmla="*/ 2381 h 652463"/>
                  <a:gd name="connsiteX54" fmla="*/ 814388 w 1114425"/>
                  <a:gd name="connsiteY54" fmla="*/ 11906 h 652463"/>
                  <a:gd name="connsiteX55" fmla="*/ 821531 w 1114425"/>
                  <a:gd name="connsiteY55" fmla="*/ 14288 h 652463"/>
                  <a:gd name="connsiteX56" fmla="*/ 828675 w 1114425"/>
                  <a:gd name="connsiteY56" fmla="*/ 21431 h 652463"/>
                  <a:gd name="connsiteX57" fmla="*/ 838200 w 1114425"/>
                  <a:gd name="connsiteY57" fmla="*/ 35719 h 652463"/>
                  <a:gd name="connsiteX58" fmla="*/ 862013 w 1114425"/>
                  <a:gd name="connsiteY58" fmla="*/ 57150 h 652463"/>
                  <a:gd name="connsiteX59" fmla="*/ 864394 w 1114425"/>
                  <a:gd name="connsiteY59" fmla="*/ 64294 h 652463"/>
                  <a:gd name="connsiteX60" fmla="*/ 871538 w 1114425"/>
                  <a:gd name="connsiteY60" fmla="*/ 71438 h 652463"/>
                  <a:gd name="connsiteX61" fmla="*/ 873919 w 1114425"/>
                  <a:gd name="connsiteY61" fmla="*/ 83344 h 652463"/>
                  <a:gd name="connsiteX62" fmla="*/ 890588 w 1114425"/>
                  <a:gd name="connsiteY62" fmla="*/ 97631 h 652463"/>
                  <a:gd name="connsiteX63" fmla="*/ 902494 w 1114425"/>
                  <a:gd name="connsiteY63" fmla="*/ 102394 h 652463"/>
                  <a:gd name="connsiteX64" fmla="*/ 909638 w 1114425"/>
                  <a:gd name="connsiteY64" fmla="*/ 107156 h 652463"/>
                  <a:gd name="connsiteX65" fmla="*/ 919163 w 1114425"/>
                  <a:gd name="connsiteY65" fmla="*/ 109538 h 652463"/>
                  <a:gd name="connsiteX66" fmla="*/ 942975 w 1114425"/>
                  <a:gd name="connsiteY66" fmla="*/ 114300 h 652463"/>
                  <a:gd name="connsiteX67" fmla="*/ 950119 w 1114425"/>
                  <a:gd name="connsiteY67" fmla="*/ 116681 h 652463"/>
                  <a:gd name="connsiteX68" fmla="*/ 1031081 w 1114425"/>
                  <a:gd name="connsiteY68" fmla="*/ 111919 h 652463"/>
                  <a:gd name="connsiteX69" fmla="*/ 1047750 w 1114425"/>
                  <a:gd name="connsiteY69" fmla="*/ 107156 h 652463"/>
                  <a:gd name="connsiteX70" fmla="*/ 1062038 w 1114425"/>
                  <a:gd name="connsiteY70" fmla="*/ 102394 h 652463"/>
                  <a:gd name="connsiteX71" fmla="*/ 1069181 w 1114425"/>
                  <a:gd name="connsiteY71" fmla="*/ 100013 h 652463"/>
                  <a:gd name="connsiteX72" fmla="*/ 1083469 w 1114425"/>
                  <a:gd name="connsiteY72" fmla="*/ 90488 h 652463"/>
                  <a:gd name="connsiteX73" fmla="*/ 1090613 w 1114425"/>
                  <a:gd name="connsiteY73" fmla="*/ 85725 h 652463"/>
                  <a:gd name="connsiteX74" fmla="*/ 1104900 w 1114425"/>
                  <a:gd name="connsiteY74" fmla="*/ 71438 h 652463"/>
                  <a:gd name="connsiteX75" fmla="*/ 1114425 w 1114425"/>
                  <a:gd name="connsiteY75" fmla="*/ 64294 h 652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114425" h="652463">
                    <a:moveTo>
                      <a:pt x="0" y="652463"/>
                    </a:moveTo>
                    <a:cubicBezTo>
                      <a:pt x="37306" y="623888"/>
                      <a:pt x="75151" y="596002"/>
                      <a:pt x="111919" y="566738"/>
                    </a:cubicBezTo>
                    <a:cubicBezTo>
                      <a:pt x="114158" y="564956"/>
                      <a:pt x="114527" y="561479"/>
                      <a:pt x="116681" y="559594"/>
                    </a:cubicBezTo>
                    <a:cubicBezTo>
                      <a:pt x="126758" y="550776"/>
                      <a:pt x="128301" y="550958"/>
                      <a:pt x="138113" y="547688"/>
                    </a:cubicBezTo>
                    <a:cubicBezTo>
                      <a:pt x="140494" y="545307"/>
                      <a:pt x="142669" y="542700"/>
                      <a:pt x="145256" y="540544"/>
                    </a:cubicBezTo>
                    <a:cubicBezTo>
                      <a:pt x="147455" y="538712"/>
                      <a:pt x="150376" y="537805"/>
                      <a:pt x="152400" y="535781"/>
                    </a:cubicBezTo>
                    <a:cubicBezTo>
                      <a:pt x="154424" y="533757"/>
                      <a:pt x="155446" y="530927"/>
                      <a:pt x="157163" y="528638"/>
                    </a:cubicBezTo>
                    <a:cubicBezTo>
                      <a:pt x="162593" y="521398"/>
                      <a:pt x="168810" y="514736"/>
                      <a:pt x="173831" y="507206"/>
                    </a:cubicBezTo>
                    <a:cubicBezTo>
                      <a:pt x="175419" y="504825"/>
                      <a:pt x="176680" y="502190"/>
                      <a:pt x="178594" y="500063"/>
                    </a:cubicBezTo>
                    <a:cubicBezTo>
                      <a:pt x="183851" y="494222"/>
                      <a:pt x="187809" y="485879"/>
                      <a:pt x="195263" y="483394"/>
                    </a:cubicBezTo>
                    <a:lnTo>
                      <a:pt x="209550" y="478631"/>
                    </a:lnTo>
                    <a:cubicBezTo>
                      <a:pt x="226825" y="461358"/>
                      <a:pt x="204544" y="481761"/>
                      <a:pt x="228600" y="466725"/>
                    </a:cubicBezTo>
                    <a:cubicBezTo>
                      <a:pt x="231456" y="464940"/>
                      <a:pt x="233050" y="461602"/>
                      <a:pt x="235744" y="459581"/>
                    </a:cubicBezTo>
                    <a:cubicBezTo>
                      <a:pt x="239447" y="456804"/>
                      <a:pt x="243997" y="455279"/>
                      <a:pt x="247650" y="452438"/>
                    </a:cubicBezTo>
                    <a:cubicBezTo>
                      <a:pt x="265184" y="438801"/>
                      <a:pt x="248443" y="446089"/>
                      <a:pt x="269081" y="435769"/>
                    </a:cubicBezTo>
                    <a:cubicBezTo>
                      <a:pt x="275710" y="432454"/>
                      <a:pt x="288604" y="428468"/>
                      <a:pt x="295275" y="426244"/>
                    </a:cubicBezTo>
                    <a:cubicBezTo>
                      <a:pt x="297656" y="425450"/>
                      <a:pt x="300174" y="424986"/>
                      <a:pt x="302419" y="423863"/>
                    </a:cubicBezTo>
                    <a:cubicBezTo>
                      <a:pt x="305594" y="422275"/>
                      <a:pt x="308681" y="420498"/>
                      <a:pt x="311944" y="419100"/>
                    </a:cubicBezTo>
                    <a:cubicBezTo>
                      <a:pt x="322679" y="414499"/>
                      <a:pt x="319941" y="418979"/>
                      <a:pt x="333375" y="409575"/>
                    </a:cubicBezTo>
                    <a:cubicBezTo>
                      <a:pt x="337053" y="407000"/>
                      <a:pt x="339472" y="402950"/>
                      <a:pt x="342900" y="400050"/>
                    </a:cubicBezTo>
                    <a:cubicBezTo>
                      <a:pt x="363191" y="382880"/>
                      <a:pt x="356611" y="385954"/>
                      <a:pt x="371475" y="381000"/>
                    </a:cubicBezTo>
                    <a:cubicBezTo>
                      <a:pt x="374650" y="378619"/>
                      <a:pt x="377554" y="375825"/>
                      <a:pt x="381000" y="373856"/>
                    </a:cubicBezTo>
                    <a:cubicBezTo>
                      <a:pt x="383656" y="372338"/>
                      <a:pt x="395608" y="369609"/>
                      <a:pt x="397669" y="369094"/>
                    </a:cubicBezTo>
                    <a:cubicBezTo>
                      <a:pt x="404487" y="365685"/>
                      <a:pt x="407328" y="363702"/>
                      <a:pt x="414338" y="361950"/>
                    </a:cubicBezTo>
                    <a:lnTo>
                      <a:pt x="433388" y="357188"/>
                    </a:lnTo>
                    <a:cubicBezTo>
                      <a:pt x="449164" y="346668"/>
                      <a:pt x="431024" y="357184"/>
                      <a:pt x="461963" y="350044"/>
                    </a:cubicBezTo>
                    <a:cubicBezTo>
                      <a:pt x="465422" y="349246"/>
                      <a:pt x="468164" y="346527"/>
                      <a:pt x="471488" y="345281"/>
                    </a:cubicBezTo>
                    <a:cubicBezTo>
                      <a:pt x="478386" y="342694"/>
                      <a:pt x="488570" y="342014"/>
                      <a:pt x="495300" y="340519"/>
                    </a:cubicBezTo>
                    <a:cubicBezTo>
                      <a:pt x="503036" y="338800"/>
                      <a:pt x="504124" y="336737"/>
                      <a:pt x="511969" y="333375"/>
                    </a:cubicBezTo>
                    <a:cubicBezTo>
                      <a:pt x="514276" y="332386"/>
                      <a:pt x="516732" y="331788"/>
                      <a:pt x="519113" y="330994"/>
                    </a:cubicBezTo>
                    <a:cubicBezTo>
                      <a:pt x="539569" y="317354"/>
                      <a:pt x="513696" y="333701"/>
                      <a:pt x="533400" y="323850"/>
                    </a:cubicBezTo>
                    <a:cubicBezTo>
                      <a:pt x="535960" y="322570"/>
                      <a:pt x="537984" y="320368"/>
                      <a:pt x="540544" y="319088"/>
                    </a:cubicBezTo>
                    <a:cubicBezTo>
                      <a:pt x="545992" y="316364"/>
                      <a:pt x="554152" y="315685"/>
                      <a:pt x="559594" y="314325"/>
                    </a:cubicBezTo>
                    <a:cubicBezTo>
                      <a:pt x="562029" y="313716"/>
                      <a:pt x="564357" y="312738"/>
                      <a:pt x="566738" y="311944"/>
                    </a:cubicBezTo>
                    <a:cubicBezTo>
                      <a:pt x="569119" y="310356"/>
                      <a:pt x="572093" y="309416"/>
                      <a:pt x="573881" y="307181"/>
                    </a:cubicBezTo>
                    <a:cubicBezTo>
                      <a:pt x="587026" y="290750"/>
                      <a:pt x="562935" y="308925"/>
                      <a:pt x="583406" y="295275"/>
                    </a:cubicBezTo>
                    <a:lnTo>
                      <a:pt x="588169" y="280988"/>
                    </a:lnTo>
                    <a:lnTo>
                      <a:pt x="590550" y="273844"/>
                    </a:lnTo>
                    <a:cubicBezTo>
                      <a:pt x="591344" y="243681"/>
                      <a:pt x="590781" y="213452"/>
                      <a:pt x="592931" y="183356"/>
                    </a:cubicBezTo>
                    <a:cubicBezTo>
                      <a:pt x="593184" y="179815"/>
                      <a:pt x="596296" y="177094"/>
                      <a:pt x="597694" y="173831"/>
                    </a:cubicBezTo>
                    <a:cubicBezTo>
                      <a:pt x="598683" y="171524"/>
                      <a:pt x="599466" y="169123"/>
                      <a:pt x="600075" y="166688"/>
                    </a:cubicBezTo>
                    <a:cubicBezTo>
                      <a:pt x="604194" y="150210"/>
                      <a:pt x="599378" y="159397"/>
                      <a:pt x="607219" y="147638"/>
                    </a:cubicBezTo>
                    <a:cubicBezTo>
                      <a:pt x="610296" y="138407"/>
                      <a:pt x="612574" y="132179"/>
                      <a:pt x="614363" y="121444"/>
                    </a:cubicBezTo>
                    <a:cubicBezTo>
                      <a:pt x="616953" y="105904"/>
                      <a:pt x="615388" y="109015"/>
                      <a:pt x="621506" y="95250"/>
                    </a:cubicBezTo>
                    <a:cubicBezTo>
                      <a:pt x="622948" y="92006"/>
                      <a:pt x="624206" y="88614"/>
                      <a:pt x="626269" y="85725"/>
                    </a:cubicBezTo>
                    <a:cubicBezTo>
                      <a:pt x="628227" y="82985"/>
                      <a:pt x="631032" y="80962"/>
                      <a:pt x="633413" y="78581"/>
                    </a:cubicBezTo>
                    <a:cubicBezTo>
                      <a:pt x="636030" y="70731"/>
                      <a:pt x="636763" y="68066"/>
                      <a:pt x="640556" y="59531"/>
                    </a:cubicBezTo>
                    <a:cubicBezTo>
                      <a:pt x="641998" y="56287"/>
                      <a:pt x="643256" y="52895"/>
                      <a:pt x="645319" y="50006"/>
                    </a:cubicBezTo>
                    <a:cubicBezTo>
                      <a:pt x="648460" y="45609"/>
                      <a:pt x="657794" y="38340"/>
                      <a:pt x="661988" y="35719"/>
                    </a:cubicBezTo>
                    <a:cubicBezTo>
                      <a:pt x="671301" y="29898"/>
                      <a:pt x="670793" y="32746"/>
                      <a:pt x="678656" y="26194"/>
                    </a:cubicBezTo>
                    <a:cubicBezTo>
                      <a:pt x="701037" y="7543"/>
                      <a:pt x="663980" y="33596"/>
                      <a:pt x="700088" y="9525"/>
                    </a:cubicBezTo>
                    <a:cubicBezTo>
                      <a:pt x="702469" y="7938"/>
                      <a:pt x="704408" y="5234"/>
                      <a:pt x="707231" y="4763"/>
                    </a:cubicBezTo>
                    <a:cubicBezTo>
                      <a:pt x="724747" y="1843"/>
                      <a:pt x="716835" y="3552"/>
                      <a:pt x="731044" y="0"/>
                    </a:cubicBezTo>
                    <a:cubicBezTo>
                      <a:pt x="754063" y="794"/>
                      <a:pt x="777299" y="-876"/>
                      <a:pt x="800100" y="2381"/>
                    </a:cubicBezTo>
                    <a:cubicBezTo>
                      <a:pt x="805766" y="3190"/>
                      <a:pt x="808958" y="10095"/>
                      <a:pt x="814388" y="11906"/>
                    </a:cubicBezTo>
                    <a:lnTo>
                      <a:pt x="821531" y="14288"/>
                    </a:lnTo>
                    <a:cubicBezTo>
                      <a:pt x="823912" y="16669"/>
                      <a:pt x="826608" y="18773"/>
                      <a:pt x="828675" y="21431"/>
                    </a:cubicBezTo>
                    <a:cubicBezTo>
                      <a:pt x="832189" y="25949"/>
                      <a:pt x="834153" y="31672"/>
                      <a:pt x="838200" y="35719"/>
                    </a:cubicBezTo>
                    <a:cubicBezTo>
                      <a:pt x="856893" y="54412"/>
                      <a:pt x="848331" y="48030"/>
                      <a:pt x="862013" y="57150"/>
                    </a:cubicBezTo>
                    <a:cubicBezTo>
                      <a:pt x="862807" y="59531"/>
                      <a:pt x="863002" y="62205"/>
                      <a:pt x="864394" y="64294"/>
                    </a:cubicBezTo>
                    <a:cubicBezTo>
                      <a:pt x="866262" y="67096"/>
                      <a:pt x="870032" y="68426"/>
                      <a:pt x="871538" y="71438"/>
                    </a:cubicBezTo>
                    <a:cubicBezTo>
                      <a:pt x="873348" y="75058"/>
                      <a:pt x="871953" y="79806"/>
                      <a:pt x="873919" y="83344"/>
                    </a:cubicBezTo>
                    <a:cubicBezTo>
                      <a:pt x="876173" y="87402"/>
                      <a:pt x="885632" y="95153"/>
                      <a:pt x="890588" y="97631"/>
                    </a:cubicBezTo>
                    <a:cubicBezTo>
                      <a:pt x="894411" y="99543"/>
                      <a:pt x="898671" y="100482"/>
                      <a:pt x="902494" y="102394"/>
                    </a:cubicBezTo>
                    <a:cubicBezTo>
                      <a:pt x="905054" y="103674"/>
                      <a:pt x="907008" y="106029"/>
                      <a:pt x="909638" y="107156"/>
                    </a:cubicBezTo>
                    <a:cubicBezTo>
                      <a:pt x="912646" y="108445"/>
                      <a:pt x="916016" y="108639"/>
                      <a:pt x="919163" y="109538"/>
                    </a:cubicBezTo>
                    <a:cubicBezTo>
                      <a:pt x="935781" y="114287"/>
                      <a:pt x="914540" y="110238"/>
                      <a:pt x="942975" y="114300"/>
                    </a:cubicBezTo>
                    <a:cubicBezTo>
                      <a:pt x="945356" y="115094"/>
                      <a:pt x="947609" y="116681"/>
                      <a:pt x="950119" y="116681"/>
                    </a:cubicBezTo>
                    <a:cubicBezTo>
                      <a:pt x="1001900" y="116681"/>
                      <a:pt x="997925" y="116655"/>
                      <a:pt x="1031081" y="111919"/>
                    </a:cubicBezTo>
                    <a:cubicBezTo>
                      <a:pt x="1055090" y="103917"/>
                      <a:pt x="1017849" y="116126"/>
                      <a:pt x="1047750" y="107156"/>
                    </a:cubicBezTo>
                    <a:cubicBezTo>
                      <a:pt x="1052558" y="105713"/>
                      <a:pt x="1057275" y="103981"/>
                      <a:pt x="1062038" y="102394"/>
                    </a:cubicBezTo>
                    <a:lnTo>
                      <a:pt x="1069181" y="100013"/>
                    </a:lnTo>
                    <a:lnTo>
                      <a:pt x="1083469" y="90488"/>
                    </a:lnTo>
                    <a:cubicBezTo>
                      <a:pt x="1085850" y="88900"/>
                      <a:pt x="1088589" y="87749"/>
                      <a:pt x="1090613" y="85725"/>
                    </a:cubicBezTo>
                    <a:cubicBezTo>
                      <a:pt x="1095375" y="80963"/>
                      <a:pt x="1099296" y="75174"/>
                      <a:pt x="1104900" y="71438"/>
                    </a:cubicBezTo>
                    <a:cubicBezTo>
                      <a:pt x="1112978" y="66052"/>
                      <a:pt x="1110020" y="68699"/>
                      <a:pt x="1114425" y="64294"/>
                    </a:cubicBezTo>
                  </a:path>
                </a:pathLst>
              </a:custGeom>
              <a:noFill/>
              <a:ln w="698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8" name="フリーフォーム 17"/>
            <p:cNvSpPr/>
            <p:nvPr/>
          </p:nvSpPr>
          <p:spPr>
            <a:xfrm>
              <a:off x="863272" y="526001"/>
              <a:ext cx="1136650" cy="1006891"/>
            </a:xfrm>
            <a:custGeom>
              <a:avLst/>
              <a:gdLst>
                <a:gd name="connsiteX0" fmla="*/ 0 w 1136650"/>
                <a:gd name="connsiteY0" fmla="*/ 1006891 h 1006891"/>
                <a:gd name="connsiteX1" fmla="*/ 15875 w 1136650"/>
                <a:gd name="connsiteY1" fmla="*/ 997366 h 1006891"/>
                <a:gd name="connsiteX2" fmla="*/ 25400 w 1136650"/>
                <a:gd name="connsiteY2" fmla="*/ 991016 h 1006891"/>
                <a:gd name="connsiteX3" fmla="*/ 63500 w 1136650"/>
                <a:gd name="connsiteY3" fmla="*/ 971966 h 1006891"/>
                <a:gd name="connsiteX4" fmla="*/ 73025 w 1136650"/>
                <a:gd name="connsiteY4" fmla="*/ 965616 h 1006891"/>
                <a:gd name="connsiteX5" fmla="*/ 82550 w 1136650"/>
                <a:gd name="connsiteY5" fmla="*/ 959266 h 1006891"/>
                <a:gd name="connsiteX6" fmla="*/ 104775 w 1136650"/>
                <a:gd name="connsiteY6" fmla="*/ 937041 h 1006891"/>
                <a:gd name="connsiteX7" fmla="*/ 120650 w 1136650"/>
                <a:gd name="connsiteY7" fmla="*/ 914816 h 1006891"/>
                <a:gd name="connsiteX8" fmla="*/ 130175 w 1136650"/>
                <a:gd name="connsiteY8" fmla="*/ 905291 h 1006891"/>
                <a:gd name="connsiteX9" fmla="*/ 146050 w 1136650"/>
                <a:gd name="connsiteY9" fmla="*/ 895766 h 1006891"/>
                <a:gd name="connsiteX10" fmla="*/ 165100 w 1136650"/>
                <a:gd name="connsiteY10" fmla="*/ 876716 h 1006891"/>
                <a:gd name="connsiteX11" fmla="*/ 171450 w 1136650"/>
                <a:gd name="connsiteY11" fmla="*/ 867191 h 1006891"/>
                <a:gd name="connsiteX12" fmla="*/ 193675 w 1136650"/>
                <a:gd name="connsiteY12" fmla="*/ 851316 h 1006891"/>
                <a:gd name="connsiteX13" fmla="*/ 212725 w 1136650"/>
                <a:gd name="connsiteY13" fmla="*/ 838616 h 1006891"/>
                <a:gd name="connsiteX14" fmla="*/ 215900 w 1136650"/>
                <a:gd name="connsiteY14" fmla="*/ 829091 h 1006891"/>
                <a:gd name="connsiteX15" fmla="*/ 225425 w 1136650"/>
                <a:gd name="connsiteY15" fmla="*/ 825916 h 1006891"/>
                <a:gd name="connsiteX16" fmla="*/ 234950 w 1136650"/>
                <a:gd name="connsiteY16" fmla="*/ 819566 h 1006891"/>
                <a:gd name="connsiteX17" fmla="*/ 254000 w 1136650"/>
                <a:gd name="connsiteY17" fmla="*/ 810041 h 1006891"/>
                <a:gd name="connsiteX18" fmla="*/ 273050 w 1136650"/>
                <a:gd name="connsiteY18" fmla="*/ 787816 h 1006891"/>
                <a:gd name="connsiteX19" fmla="*/ 282575 w 1136650"/>
                <a:gd name="connsiteY19" fmla="*/ 781466 h 1006891"/>
                <a:gd name="connsiteX20" fmla="*/ 295275 w 1136650"/>
                <a:gd name="connsiteY20" fmla="*/ 765591 h 1006891"/>
                <a:gd name="connsiteX21" fmla="*/ 304800 w 1136650"/>
                <a:gd name="connsiteY21" fmla="*/ 762416 h 1006891"/>
                <a:gd name="connsiteX22" fmla="*/ 323850 w 1136650"/>
                <a:gd name="connsiteY22" fmla="*/ 749716 h 1006891"/>
                <a:gd name="connsiteX23" fmla="*/ 333375 w 1136650"/>
                <a:gd name="connsiteY23" fmla="*/ 743366 h 1006891"/>
                <a:gd name="connsiteX24" fmla="*/ 342900 w 1136650"/>
                <a:gd name="connsiteY24" fmla="*/ 740191 h 1006891"/>
                <a:gd name="connsiteX25" fmla="*/ 352425 w 1136650"/>
                <a:gd name="connsiteY25" fmla="*/ 730666 h 1006891"/>
                <a:gd name="connsiteX26" fmla="*/ 358775 w 1136650"/>
                <a:gd name="connsiteY26" fmla="*/ 721141 h 1006891"/>
                <a:gd name="connsiteX27" fmla="*/ 387350 w 1136650"/>
                <a:gd name="connsiteY27" fmla="*/ 705266 h 1006891"/>
                <a:gd name="connsiteX28" fmla="*/ 400050 w 1136650"/>
                <a:gd name="connsiteY28" fmla="*/ 695741 h 1006891"/>
                <a:gd name="connsiteX29" fmla="*/ 415925 w 1136650"/>
                <a:gd name="connsiteY29" fmla="*/ 686216 h 1006891"/>
                <a:gd name="connsiteX30" fmla="*/ 425450 w 1136650"/>
                <a:gd name="connsiteY30" fmla="*/ 676691 h 1006891"/>
                <a:gd name="connsiteX31" fmla="*/ 434975 w 1136650"/>
                <a:gd name="connsiteY31" fmla="*/ 673516 h 1006891"/>
                <a:gd name="connsiteX32" fmla="*/ 463550 w 1136650"/>
                <a:gd name="connsiteY32" fmla="*/ 667166 h 1006891"/>
                <a:gd name="connsiteX33" fmla="*/ 485775 w 1136650"/>
                <a:gd name="connsiteY33" fmla="*/ 660816 h 1006891"/>
                <a:gd name="connsiteX34" fmla="*/ 508000 w 1136650"/>
                <a:gd name="connsiteY34" fmla="*/ 654466 h 1006891"/>
                <a:gd name="connsiteX35" fmla="*/ 536575 w 1136650"/>
                <a:gd name="connsiteY35" fmla="*/ 651291 h 1006891"/>
                <a:gd name="connsiteX36" fmla="*/ 546100 w 1136650"/>
                <a:gd name="connsiteY36" fmla="*/ 644941 h 1006891"/>
                <a:gd name="connsiteX37" fmla="*/ 565150 w 1136650"/>
                <a:gd name="connsiteY37" fmla="*/ 638591 h 1006891"/>
                <a:gd name="connsiteX38" fmla="*/ 593725 w 1136650"/>
                <a:gd name="connsiteY38" fmla="*/ 625891 h 1006891"/>
                <a:gd name="connsiteX39" fmla="*/ 615950 w 1136650"/>
                <a:gd name="connsiteY39" fmla="*/ 616366 h 1006891"/>
                <a:gd name="connsiteX40" fmla="*/ 638175 w 1136650"/>
                <a:gd name="connsiteY40" fmla="*/ 613191 h 1006891"/>
                <a:gd name="connsiteX41" fmla="*/ 666750 w 1136650"/>
                <a:gd name="connsiteY41" fmla="*/ 597316 h 1006891"/>
                <a:gd name="connsiteX42" fmla="*/ 676275 w 1136650"/>
                <a:gd name="connsiteY42" fmla="*/ 590966 h 1006891"/>
                <a:gd name="connsiteX43" fmla="*/ 711200 w 1136650"/>
                <a:gd name="connsiteY43" fmla="*/ 587791 h 1006891"/>
                <a:gd name="connsiteX44" fmla="*/ 730250 w 1136650"/>
                <a:gd name="connsiteY44" fmla="*/ 581441 h 1006891"/>
                <a:gd name="connsiteX45" fmla="*/ 739775 w 1136650"/>
                <a:gd name="connsiteY45" fmla="*/ 578266 h 1006891"/>
                <a:gd name="connsiteX46" fmla="*/ 755650 w 1136650"/>
                <a:gd name="connsiteY46" fmla="*/ 568741 h 1006891"/>
                <a:gd name="connsiteX47" fmla="*/ 774700 w 1136650"/>
                <a:gd name="connsiteY47" fmla="*/ 562391 h 1006891"/>
                <a:gd name="connsiteX48" fmla="*/ 784225 w 1136650"/>
                <a:gd name="connsiteY48" fmla="*/ 552866 h 1006891"/>
                <a:gd name="connsiteX49" fmla="*/ 793750 w 1136650"/>
                <a:gd name="connsiteY49" fmla="*/ 549691 h 1006891"/>
                <a:gd name="connsiteX50" fmla="*/ 806450 w 1136650"/>
                <a:gd name="connsiteY50" fmla="*/ 530641 h 1006891"/>
                <a:gd name="connsiteX51" fmla="*/ 815975 w 1136650"/>
                <a:gd name="connsiteY51" fmla="*/ 508416 h 1006891"/>
                <a:gd name="connsiteX52" fmla="*/ 825500 w 1136650"/>
                <a:gd name="connsiteY52" fmla="*/ 505241 h 1006891"/>
                <a:gd name="connsiteX53" fmla="*/ 838200 w 1136650"/>
                <a:gd name="connsiteY53" fmla="*/ 486191 h 1006891"/>
                <a:gd name="connsiteX54" fmla="*/ 847725 w 1136650"/>
                <a:gd name="connsiteY54" fmla="*/ 444916 h 1006891"/>
                <a:gd name="connsiteX55" fmla="*/ 854075 w 1136650"/>
                <a:gd name="connsiteY55" fmla="*/ 435391 h 1006891"/>
                <a:gd name="connsiteX56" fmla="*/ 860425 w 1136650"/>
                <a:gd name="connsiteY56" fmla="*/ 422691 h 1006891"/>
                <a:gd name="connsiteX57" fmla="*/ 863600 w 1136650"/>
                <a:gd name="connsiteY57" fmla="*/ 413166 h 1006891"/>
                <a:gd name="connsiteX58" fmla="*/ 869950 w 1136650"/>
                <a:gd name="connsiteY58" fmla="*/ 403641 h 1006891"/>
                <a:gd name="connsiteX59" fmla="*/ 879475 w 1136650"/>
                <a:gd name="connsiteY59" fmla="*/ 384591 h 1006891"/>
                <a:gd name="connsiteX60" fmla="*/ 882650 w 1136650"/>
                <a:gd name="connsiteY60" fmla="*/ 371891 h 1006891"/>
                <a:gd name="connsiteX61" fmla="*/ 885825 w 1136650"/>
                <a:gd name="connsiteY61" fmla="*/ 362366 h 1006891"/>
                <a:gd name="connsiteX62" fmla="*/ 889000 w 1136650"/>
                <a:gd name="connsiteY62" fmla="*/ 330616 h 1006891"/>
                <a:gd name="connsiteX63" fmla="*/ 895350 w 1136650"/>
                <a:gd name="connsiteY63" fmla="*/ 308391 h 1006891"/>
                <a:gd name="connsiteX64" fmla="*/ 904875 w 1136650"/>
                <a:gd name="connsiteY64" fmla="*/ 279816 h 1006891"/>
                <a:gd name="connsiteX65" fmla="*/ 908050 w 1136650"/>
                <a:gd name="connsiteY65" fmla="*/ 232191 h 1006891"/>
                <a:gd name="connsiteX66" fmla="*/ 914400 w 1136650"/>
                <a:gd name="connsiteY66" fmla="*/ 219491 h 1006891"/>
                <a:gd name="connsiteX67" fmla="*/ 920750 w 1136650"/>
                <a:gd name="connsiteY67" fmla="*/ 203616 h 1006891"/>
                <a:gd name="connsiteX68" fmla="*/ 933450 w 1136650"/>
                <a:gd name="connsiteY68" fmla="*/ 178216 h 1006891"/>
                <a:gd name="connsiteX69" fmla="*/ 946150 w 1136650"/>
                <a:gd name="connsiteY69" fmla="*/ 155991 h 1006891"/>
                <a:gd name="connsiteX70" fmla="*/ 949325 w 1136650"/>
                <a:gd name="connsiteY70" fmla="*/ 140116 h 1006891"/>
                <a:gd name="connsiteX71" fmla="*/ 952500 w 1136650"/>
                <a:gd name="connsiteY71" fmla="*/ 121066 h 1006891"/>
                <a:gd name="connsiteX72" fmla="*/ 958850 w 1136650"/>
                <a:gd name="connsiteY72" fmla="*/ 105191 h 1006891"/>
                <a:gd name="connsiteX73" fmla="*/ 965200 w 1136650"/>
                <a:gd name="connsiteY73" fmla="*/ 79791 h 1006891"/>
                <a:gd name="connsiteX74" fmla="*/ 990600 w 1136650"/>
                <a:gd name="connsiteY74" fmla="*/ 44866 h 1006891"/>
                <a:gd name="connsiteX75" fmla="*/ 1000125 w 1136650"/>
                <a:gd name="connsiteY75" fmla="*/ 35341 h 1006891"/>
                <a:gd name="connsiteX76" fmla="*/ 1012825 w 1136650"/>
                <a:gd name="connsiteY76" fmla="*/ 25816 h 1006891"/>
                <a:gd name="connsiteX77" fmla="*/ 1019175 w 1136650"/>
                <a:gd name="connsiteY77" fmla="*/ 16291 h 1006891"/>
                <a:gd name="connsiteX78" fmla="*/ 1031875 w 1136650"/>
                <a:gd name="connsiteY78" fmla="*/ 9941 h 1006891"/>
                <a:gd name="connsiteX79" fmla="*/ 1054100 w 1136650"/>
                <a:gd name="connsiteY79" fmla="*/ 3591 h 1006891"/>
                <a:gd name="connsiteX80" fmla="*/ 1063625 w 1136650"/>
                <a:gd name="connsiteY80" fmla="*/ 416 h 1006891"/>
                <a:gd name="connsiteX81" fmla="*/ 1136650 w 1136650"/>
                <a:gd name="connsiteY81" fmla="*/ 416 h 100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36650" h="1006891">
                  <a:moveTo>
                    <a:pt x="0" y="1006891"/>
                  </a:moveTo>
                  <a:cubicBezTo>
                    <a:pt x="5292" y="1003716"/>
                    <a:pt x="10642" y="1000637"/>
                    <a:pt x="15875" y="997366"/>
                  </a:cubicBezTo>
                  <a:cubicBezTo>
                    <a:pt x="19111" y="995344"/>
                    <a:pt x="21913" y="992566"/>
                    <a:pt x="25400" y="991016"/>
                  </a:cubicBezTo>
                  <a:cubicBezTo>
                    <a:pt x="64835" y="973489"/>
                    <a:pt x="23893" y="998371"/>
                    <a:pt x="63500" y="971966"/>
                  </a:cubicBezTo>
                  <a:lnTo>
                    <a:pt x="73025" y="965616"/>
                  </a:lnTo>
                  <a:lnTo>
                    <a:pt x="82550" y="959266"/>
                  </a:lnTo>
                  <a:cubicBezTo>
                    <a:pt x="97106" y="937431"/>
                    <a:pt x="88010" y="942629"/>
                    <a:pt x="104775" y="937041"/>
                  </a:cubicBezTo>
                  <a:cubicBezTo>
                    <a:pt x="109801" y="929503"/>
                    <a:pt x="114743" y="921708"/>
                    <a:pt x="120650" y="914816"/>
                  </a:cubicBezTo>
                  <a:cubicBezTo>
                    <a:pt x="123572" y="911407"/>
                    <a:pt x="126583" y="907985"/>
                    <a:pt x="130175" y="905291"/>
                  </a:cubicBezTo>
                  <a:cubicBezTo>
                    <a:pt x="135112" y="901588"/>
                    <a:pt x="140758" y="898941"/>
                    <a:pt x="146050" y="895766"/>
                  </a:cubicBezTo>
                  <a:cubicBezTo>
                    <a:pt x="152396" y="876727"/>
                    <a:pt x="144106" y="894711"/>
                    <a:pt x="165100" y="876716"/>
                  </a:cubicBezTo>
                  <a:cubicBezTo>
                    <a:pt x="167997" y="874233"/>
                    <a:pt x="168752" y="869889"/>
                    <a:pt x="171450" y="867191"/>
                  </a:cubicBezTo>
                  <a:cubicBezTo>
                    <a:pt x="182888" y="855753"/>
                    <a:pt x="182858" y="860330"/>
                    <a:pt x="193675" y="851316"/>
                  </a:cubicBezTo>
                  <a:cubicBezTo>
                    <a:pt x="209530" y="838103"/>
                    <a:pt x="195986" y="844196"/>
                    <a:pt x="212725" y="838616"/>
                  </a:cubicBezTo>
                  <a:cubicBezTo>
                    <a:pt x="213783" y="835441"/>
                    <a:pt x="213533" y="831458"/>
                    <a:pt x="215900" y="829091"/>
                  </a:cubicBezTo>
                  <a:cubicBezTo>
                    <a:pt x="218267" y="826724"/>
                    <a:pt x="222432" y="827413"/>
                    <a:pt x="225425" y="825916"/>
                  </a:cubicBezTo>
                  <a:cubicBezTo>
                    <a:pt x="228838" y="824209"/>
                    <a:pt x="231537" y="821273"/>
                    <a:pt x="234950" y="819566"/>
                  </a:cubicBezTo>
                  <a:cubicBezTo>
                    <a:pt x="249269" y="812406"/>
                    <a:pt x="240351" y="821415"/>
                    <a:pt x="254000" y="810041"/>
                  </a:cubicBezTo>
                  <a:cubicBezTo>
                    <a:pt x="274736" y="792761"/>
                    <a:pt x="252028" y="808838"/>
                    <a:pt x="273050" y="787816"/>
                  </a:cubicBezTo>
                  <a:cubicBezTo>
                    <a:pt x="275748" y="785118"/>
                    <a:pt x="279877" y="784164"/>
                    <a:pt x="282575" y="781466"/>
                  </a:cubicBezTo>
                  <a:cubicBezTo>
                    <a:pt x="287367" y="776674"/>
                    <a:pt x="290130" y="770001"/>
                    <a:pt x="295275" y="765591"/>
                  </a:cubicBezTo>
                  <a:cubicBezTo>
                    <a:pt x="297816" y="763413"/>
                    <a:pt x="301874" y="764041"/>
                    <a:pt x="304800" y="762416"/>
                  </a:cubicBezTo>
                  <a:cubicBezTo>
                    <a:pt x="311471" y="758710"/>
                    <a:pt x="317500" y="753949"/>
                    <a:pt x="323850" y="749716"/>
                  </a:cubicBezTo>
                  <a:cubicBezTo>
                    <a:pt x="327025" y="747599"/>
                    <a:pt x="329755" y="744573"/>
                    <a:pt x="333375" y="743366"/>
                  </a:cubicBezTo>
                  <a:lnTo>
                    <a:pt x="342900" y="740191"/>
                  </a:lnTo>
                  <a:cubicBezTo>
                    <a:pt x="346075" y="737016"/>
                    <a:pt x="349550" y="734115"/>
                    <a:pt x="352425" y="730666"/>
                  </a:cubicBezTo>
                  <a:cubicBezTo>
                    <a:pt x="354868" y="727735"/>
                    <a:pt x="355903" y="723654"/>
                    <a:pt x="358775" y="721141"/>
                  </a:cubicBezTo>
                  <a:cubicBezTo>
                    <a:pt x="372212" y="709384"/>
                    <a:pt x="374268" y="709627"/>
                    <a:pt x="387350" y="705266"/>
                  </a:cubicBezTo>
                  <a:cubicBezTo>
                    <a:pt x="391583" y="702091"/>
                    <a:pt x="395647" y="698676"/>
                    <a:pt x="400050" y="695741"/>
                  </a:cubicBezTo>
                  <a:cubicBezTo>
                    <a:pt x="405185" y="692318"/>
                    <a:pt x="410988" y="689919"/>
                    <a:pt x="415925" y="686216"/>
                  </a:cubicBezTo>
                  <a:cubicBezTo>
                    <a:pt x="419517" y="683522"/>
                    <a:pt x="421714" y="679182"/>
                    <a:pt x="425450" y="676691"/>
                  </a:cubicBezTo>
                  <a:cubicBezTo>
                    <a:pt x="428235" y="674835"/>
                    <a:pt x="431728" y="674328"/>
                    <a:pt x="434975" y="673516"/>
                  </a:cubicBezTo>
                  <a:cubicBezTo>
                    <a:pt x="477287" y="662938"/>
                    <a:pt x="427698" y="676944"/>
                    <a:pt x="463550" y="667166"/>
                  </a:cubicBezTo>
                  <a:cubicBezTo>
                    <a:pt x="470983" y="665139"/>
                    <a:pt x="478395" y="663030"/>
                    <a:pt x="485775" y="660816"/>
                  </a:cubicBezTo>
                  <a:cubicBezTo>
                    <a:pt x="494510" y="658196"/>
                    <a:pt x="498481" y="655930"/>
                    <a:pt x="508000" y="654466"/>
                  </a:cubicBezTo>
                  <a:cubicBezTo>
                    <a:pt x="517472" y="653009"/>
                    <a:pt x="527050" y="652349"/>
                    <a:pt x="536575" y="651291"/>
                  </a:cubicBezTo>
                  <a:cubicBezTo>
                    <a:pt x="539750" y="649174"/>
                    <a:pt x="542613" y="646491"/>
                    <a:pt x="546100" y="644941"/>
                  </a:cubicBezTo>
                  <a:cubicBezTo>
                    <a:pt x="552217" y="642223"/>
                    <a:pt x="559581" y="642304"/>
                    <a:pt x="565150" y="638591"/>
                  </a:cubicBezTo>
                  <a:cubicBezTo>
                    <a:pt x="593168" y="619912"/>
                    <a:pt x="548385" y="648561"/>
                    <a:pt x="593725" y="625891"/>
                  </a:cubicBezTo>
                  <a:cubicBezTo>
                    <a:pt x="600609" y="622449"/>
                    <a:pt x="608164" y="617923"/>
                    <a:pt x="615950" y="616366"/>
                  </a:cubicBezTo>
                  <a:cubicBezTo>
                    <a:pt x="623288" y="614898"/>
                    <a:pt x="630767" y="614249"/>
                    <a:pt x="638175" y="613191"/>
                  </a:cubicBezTo>
                  <a:cubicBezTo>
                    <a:pt x="654940" y="607603"/>
                    <a:pt x="644915" y="611872"/>
                    <a:pt x="666750" y="597316"/>
                  </a:cubicBezTo>
                  <a:cubicBezTo>
                    <a:pt x="669925" y="595199"/>
                    <a:pt x="672475" y="591311"/>
                    <a:pt x="676275" y="590966"/>
                  </a:cubicBezTo>
                  <a:lnTo>
                    <a:pt x="711200" y="587791"/>
                  </a:lnTo>
                  <a:lnTo>
                    <a:pt x="730250" y="581441"/>
                  </a:lnTo>
                  <a:cubicBezTo>
                    <a:pt x="733425" y="580383"/>
                    <a:pt x="736905" y="579988"/>
                    <a:pt x="739775" y="578266"/>
                  </a:cubicBezTo>
                  <a:cubicBezTo>
                    <a:pt x="745067" y="575091"/>
                    <a:pt x="750032" y="571295"/>
                    <a:pt x="755650" y="568741"/>
                  </a:cubicBezTo>
                  <a:cubicBezTo>
                    <a:pt x="761744" y="565971"/>
                    <a:pt x="774700" y="562391"/>
                    <a:pt x="774700" y="562391"/>
                  </a:cubicBezTo>
                  <a:cubicBezTo>
                    <a:pt x="777875" y="559216"/>
                    <a:pt x="780489" y="555357"/>
                    <a:pt x="784225" y="552866"/>
                  </a:cubicBezTo>
                  <a:cubicBezTo>
                    <a:pt x="787010" y="551010"/>
                    <a:pt x="791383" y="552058"/>
                    <a:pt x="793750" y="549691"/>
                  </a:cubicBezTo>
                  <a:cubicBezTo>
                    <a:pt x="799146" y="544295"/>
                    <a:pt x="804037" y="537881"/>
                    <a:pt x="806450" y="530641"/>
                  </a:cubicBezTo>
                  <a:cubicBezTo>
                    <a:pt x="808347" y="524949"/>
                    <a:pt x="812052" y="512339"/>
                    <a:pt x="815975" y="508416"/>
                  </a:cubicBezTo>
                  <a:cubicBezTo>
                    <a:pt x="818342" y="506049"/>
                    <a:pt x="822325" y="506299"/>
                    <a:pt x="825500" y="505241"/>
                  </a:cubicBezTo>
                  <a:cubicBezTo>
                    <a:pt x="829733" y="498891"/>
                    <a:pt x="837121" y="493746"/>
                    <a:pt x="838200" y="486191"/>
                  </a:cubicBezTo>
                  <a:cubicBezTo>
                    <a:pt x="840783" y="468111"/>
                    <a:pt x="840385" y="461431"/>
                    <a:pt x="847725" y="444916"/>
                  </a:cubicBezTo>
                  <a:cubicBezTo>
                    <a:pt x="849275" y="441429"/>
                    <a:pt x="852182" y="438704"/>
                    <a:pt x="854075" y="435391"/>
                  </a:cubicBezTo>
                  <a:cubicBezTo>
                    <a:pt x="856423" y="431282"/>
                    <a:pt x="858561" y="427041"/>
                    <a:pt x="860425" y="422691"/>
                  </a:cubicBezTo>
                  <a:cubicBezTo>
                    <a:pt x="861743" y="419615"/>
                    <a:pt x="862103" y="416159"/>
                    <a:pt x="863600" y="413166"/>
                  </a:cubicBezTo>
                  <a:cubicBezTo>
                    <a:pt x="865307" y="409753"/>
                    <a:pt x="868243" y="407054"/>
                    <a:pt x="869950" y="403641"/>
                  </a:cubicBezTo>
                  <a:cubicBezTo>
                    <a:pt x="883095" y="377351"/>
                    <a:pt x="861277" y="411888"/>
                    <a:pt x="879475" y="384591"/>
                  </a:cubicBezTo>
                  <a:cubicBezTo>
                    <a:pt x="880533" y="380358"/>
                    <a:pt x="881451" y="376087"/>
                    <a:pt x="882650" y="371891"/>
                  </a:cubicBezTo>
                  <a:cubicBezTo>
                    <a:pt x="883569" y="368673"/>
                    <a:pt x="885316" y="365674"/>
                    <a:pt x="885825" y="362366"/>
                  </a:cubicBezTo>
                  <a:cubicBezTo>
                    <a:pt x="887442" y="351854"/>
                    <a:pt x="887496" y="341145"/>
                    <a:pt x="889000" y="330616"/>
                  </a:cubicBezTo>
                  <a:cubicBezTo>
                    <a:pt x="891766" y="311254"/>
                    <a:pt x="891731" y="324675"/>
                    <a:pt x="895350" y="308391"/>
                  </a:cubicBezTo>
                  <a:cubicBezTo>
                    <a:pt x="901053" y="282725"/>
                    <a:pt x="893827" y="296388"/>
                    <a:pt x="904875" y="279816"/>
                  </a:cubicBezTo>
                  <a:cubicBezTo>
                    <a:pt x="905933" y="263941"/>
                    <a:pt x="905569" y="247907"/>
                    <a:pt x="908050" y="232191"/>
                  </a:cubicBezTo>
                  <a:cubicBezTo>
                    <a:pt x="908788" y="227516"/>
                    <a:pt x="912478" y="223816"/>
                    <a:pt x="914400" y="219491"/>
                  </a:cubicBezTo>
                  <a:cubicBezTo>
                    <a:pt x="916715" y="214283"/>
                    <a:pt x="918362" y="208791"/>
                    <a:pt x="920750" y="203616"/>
                  </a:cubicBezTo>
                  <a:cubicBezTo>
                    <a:pt x="924717" y="195021"/>
                    <a:pt x="929217" y="186683"/>
                    <a:pt x="933450" y="178216"/>
                  </a:cubicBezTo>
                  <a:cubicBezTo>
                    <a:pt x="941507" y="162103"/>
                    <a:pt x="937175" y="169454"/>
                    <a:pt x="946150" y="155991"/>
                  </a:cubicBezTo>
                  <a:cubicBezTo>
                    <a:pt x="947208" y="150699"/>
                    <a:pt x="948360" y="145425"/>
                    <a:pt x="949325" y="140116"/>
                  </a:cubicBezTo>
                  <a:cubicBezTo>
                    <a:pt x="950477" y="133782"/>
                    <a:pt x="950806" y="127277"/>
                    <a:pt x="952500" y="121066"/>
                  </a:cubicBezTo>
                  <a:cubicBezTo>
                    <a:pt x="954000" y="115568"/>
                    <a:pt x="957174" y="110638"/>
                    <a:pt x="958850" y="105191"/>
                  </a:cubicBezTo>
                  <a:cubicBezTo>
                    <a:pt x="961417" y="96850"/>
                    <a:pt x="960359" y="87053"/>
                    <a:pt x="965200" y="79791"/>
                  </a:cubicBezTo>
                  <a:cubicBezTo>
                    <a:pt x="972291" y="69154"/>
                    <a:pt x="983487" y="51979"/>
                    <a:pt x="990600" y="44866"/>
                  </a:cubicBezTo>
                  <a:cubicBezTo>
                    <a:pt x="993775" y="41691"/>
                    <a:pt x="996716" y="38263"/>
                    <a:pt x="1000125" y="35341"/>
                  </a:cubicBezTo>
                  <a:cubicBezTo>
                    <a:pt x="1004143" y="31897"/>
                    <a:pt x="1009083" y="29558"/>
                    <a:pt x="1012825" y="25816"/>
                  </a:cubicBezTo>
                  <a:cubicBezTo>
                    <a:pt x="1015523" y="23118"/>
                    <a:pt x="1016244" y="18734"/>
                    <a:pt x="1019175" y="16291"/>
                  </a:cubicBezTo>
                  <a:cubicBezTo>
                    <a:pt x="1022811" y="13261"/>
                    <a:pt x="1027525" y="11805"/>
                    <a:pt x="1031875" y="9941"/>
                  </a:cubicBezTo>
                  <a:cubicBezTo>
                    <a:pt x="1039488" y="6678"/>
                    <a:pt x="1046044" y="5893"/>
                    <a:pt x="1054100" y="3591"/>
                  </a:cubicBezTo>
                  <a:cubicBezTo>
                    <a:pt x="1057318" y="2672"/>
                    <a:pt x="1060281" y="545"/>
                    <a:pt x="1063625" y="416"/>
                  </a:cubicBezTo>
                  <a:cubicBezTo>
                    <a:pt x="1087949" y="-520"/>
                    <a:pt x="1112308" y="416"/>
                    <a:pt x="1136650" y="416"/>
                  </a:cubicBezTo>
                </a:path>
              </a:pathLst>
            </a:custGeom>
            <a:noFill/>
            <a:ln w="698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875758" y="1199549"/>
              <a:ext cx="431801" cy="354927"/>
            </a:xfrm>
            <a:custGeom>
              <a:avLst/>
              <a:gdLst>
                <a:gd name="connsiteX0" fmla="*/ 0 w 368300"/>
                <a:gd name="connsiteY0" fmla="*/ 298450 h 298450"/>
                <a:gd name="connsiteX1" fmla="*/ 31750 w 368300"/>
                <a:gd name="connsiteY1" fmla="*/ 279400 h 298450"/>
                <a:gd name="connsiteX2" fmla="*/ 44450 w 368300"/>
                <a:gd name="connsiteY2" fmla="*/ 260350 h 298450"/>
                <a:gd name="connsiteX3" fmla="*/ 63500 w 368300"/>
                <a:gd name="connsiteY3" fmla="*/ 247650 h 298450"/>
                <a:gd name="connsiteX4" fmla="*/ 95250 w 368300"/>
                <a:gd name="connsiteY4" fmla="*/ 222250 h 298450"/>
                <a:gd name="connsiteX5" fmla="*/ 133350 w 368300"/>
                <a:gd name="connsiteY5" fmla="*/ 196850 h 298450"/>
                <a:gd name="connsiteX6" fmla="*/ 177800 w 368300"/>
                <a:gd name="connsiteY6" fmla="*/ 152400 h 298450"/>
                <a:gd name="connsiteX7" fmla="*/ 196850 w 368300"/>
                <a:gd name="connsiteY7" fmla="*/ 139700 h 298450"/>
                <a:gd name="connsiteX8" fmla="*/ 209550 w 368300"/>
                <a:gd name="connsiteY8" fmla="*/ 120650 h 298450"/>
                <a:gd name="connsiteX9" fmla="*/ 266700 w 368300"/>
                <a:gd name="connsiteY9" fmla="*/ 82550 h 298450"/>
                <a:gd name="connsiteX10" fmla="*/ 285750 w 368300"/>
                <a:gd name="connsiteY10" fmla="*/ 69850 h 298450"/>
                <a:gd name="connsiteX11" fmla="*/ 304800 w 368300"/>
                <a:gd name="connsiteY11" fmla="*/ 57150 h 298450"/>
                <a:gd name="connsiteX12" fmla="*/ 317500 w 368300"/>
                <a:gd name="connsiteY12" fmla="*/ 38100 h 298450"/>
                <a:gd name="connsiteX13" fmla="*/ 355600 w 368300"/>
                <a:gd name="connsiteY13" fmla="*/ 12700 h 298450"/>
                <a:gd name="connsiteX14" fmla="*/ 368300 w 368300"/>
                <a:gd name="connsiteY14" fmla="*/ 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8300" h="298450">
                  <a:moveTo>
                    <a:pt x="0" y="298450"/>
                  </a:moveTo>
                  <a:cubicBezTo>
                    <a:pt x="10583" y="292100"/>
                    <a:pt x="22379" y="287432"/>
                    <a:pt x="31750" y="279400"/>
                  </a:cubicBezTo>
                  <a:cubicBezTo>
                    <a:pt x="37544" y="274433"/>
                    <a:pt x="39054" y="265746"/>
                    <a:pt x="44450" y="260350"/>
                  </a:cubicBezTo>
                  <a:cubicBezTo>
                    <a:pt x="49846" y="254954"/>
                    <a:pt x="57150" y="251883"/>
                    <a:pt x="63500" y="247650"/>
                  </a:cubicBezTo>
                  <a:cubicBezTo>
                    <a:pt x="86966" y="212451"/>
                    <a:pt x="62774" y="240292"/>
                    <a:pt x="95250" y="222250"/>
                  </a:cubicBezTo>
                  <a:cubicBezTo>
                    <a:pt x="108593" y="214837"/>
                    <a:pt x="133350" y="196850"/>
                    <a:pt x="133350" y="196850"/>
                  </a:cubicBezTo>
                  <a:cubicBezTo>
                    <a:pt x="144527" y="163320"/>
                    <a:pt x="134131" y="181513"/>
                    <a:pt x="177800" y="152400"/>
                  </a:cubicBezTo>
                  <a:lnTo>
                    <a:pt x="196850" y="139700"/>
                  </a:lnTo>
                  <a:cubicBezTo>
                    <a:pt x="201083" y="133350"/>
                    <a:pt x="203807" y="125676"/>
                    <a:pt x="209550" y="120650"/>
                  </a:cubicBezTo>
                  <a:lnTo>
                    <a:pt x="266700" y="82550"/>
                  </a:lnTo>
                  <a:lnTo>
                    <a:pt x="285750" y="69850"/>
                  </a:lnTo>
                  <a:lnTo>
                    <a:pt x="304800" y="57150"/>
                  </a:lnTo>
                  <a:cubicBezTo>
                    <a:pt x="309033" y="50800"/>
                    <a:pt x="311757" y="43126"/>
                    <a:pt x="317500" y="38100"/>
                  </a:cubicBezTo>
                  <a:cubicBezTo>
                    <a:pt x="328987" y="28049"/>
                    <a:pt x="344807" y="23493"/>
                    <a:pt x="355600" y="12700"/>
                  </a:cubicBezTo>
                  <a:lnTo>
                    <a:pt x="368300" y="0"/>
                  </a:lnTo>
                </a:path>
              </a:pathLst>
            </a:custGeom>
            <a:noFill/>
            <a:ln w="698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grpSp>
        <p:nvGrpSpPr>
          <p:cNvPr id="23" name="グループ化 22"/>
          <p:cNvGrpSpPr/>
          <p:nvPr/>
        </p:nvGrpSpPr>
        <p:grpSpPr>
          <a:xfrm rot="783282">
            <a:off x="4808391" y="3888253"/>
            <a:ext cx="1617030" cy="1818979"/>
            <a:chOff x="2795698" y="607632"/>
            <a:chExt cx="1214522" cy="1477695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2795698" y="812787"/>
              <a:ext cx="1049020" cy="1272540"/>
              <a:chOff x="2795698" y="812787"/>
              <a:chExt cx="1049020" cy="1272540"/>
            </a:xfrm>
          </p:grpSpPr>
          <p:sp>
            <p:nvSpPr>
              <p:cNvPr id="30" name="フリーフォーム 29"/>
              <p:cNvSpPr/>
              <p:nvPr/>
            </p:nvSpPr>
            <p:spPr>
              <a:xfrm>
                <a:off x="2901581" y="1338567"/>
                <a:ext cx="243840" cy="601980"/>
              </a:xfrm>
              <a:custGeom>
                <a:avLst/>
                <a:gdLst>
                  <a:gd name="connsiteX0" fmla="*/ 0 w 243840"/>
                  <a:gd name="connsiteY0" fmla="*/ 0 h 601980"/>
                  <a:gd name="connsiteX1" fmla="*/ 68580 w 243840"/>
                  <a:gd name="connsiteY1" fmla="*/ 30480 h 601980"/>
                  <a:gd name="connsiteX2" fmla="*/ 106680 w 243840"/>
                  <a:gd name="connsiteY2" fmla="*/ 68580 h 601980"/>
                  <a:gd name="connsiteX3" fmla="*/ 160020 w 243840"/>
                  <a:gd name="connsiteY3" fmla="*/ 137160 h 601980"/>
                  <a:gd name="connsiteX4" fmla="*/ 182880 w 243840"/>
                  <a:gd name="connsiteY4" fmla="*/ 182880 h 601980"/>
                  <a:gd name="connsiteX5" fmla="*/ 190500 w 243840"/>
                  <a:gd name="connsiteY5" fmla="*/ 205740 h 601980"/>
                  <a:gd name="connsiteX6" fmla="*/ 205740 w 243840"/>
                  <a:gd name="connsiteY6" fmla="*/ 228600 h 601980"/>
                  <a:gd name="connsiteX7" fmla="*/ 220980 w 243840"/>
                  <a:gd name="connsiteY7" fmla="*/ 274320 h 601980"/>
                  <a:gd name="connsiteX8" fmla="*/ 228600 w 243840"/>
                  <a:gd name="connsiteY8" fmla="*/ 297180 h 601980"/>
                  <a:gd name="connsiteX9" fmla="*/ 243840 w 243840"/>
                  <a:gd name="connsiteY9" fmla="*/ 434340 h 601980"/>
                  <a:gd name="connsiteX10" fmla="*/ 236220 w 243840"/>
                  <a:gd name="connsiteY10" fmla="*/ 601980 h 601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840" h="601980">
                    <a:moveTo>
                      <a:pt x="0" y="0"/>
                    </a:moveTo>
                    <a:cubicBezTo>
                      <a:pt x="22636" y="7545"/>
                      <a:pt x="50467" y="12367"/>
                      <a:pt x="68580" y="30480"/>
                    </a:cubicBezTo>
                    <a:cubicBezTo>
                      <a:pt x="119380" y="81280"/>
                      <a:pt x="45720" y="27940"/>
                      <a:pt x="106680" y="68580"/>
                    </a:cubicBezTo>
                    <a:cubicBezTo>
                      <a:pt x="143138" y="123266"/>
                      <a:pt x="124208" y="101348"/>
                      <a:pt x="160020" y="137160"/>
                    </a:cubicBezTo>
                    <a:cubicBezTo>
                      <a:pt x="179173" y="194619"/>
                      <a:pt x="153337" y="123794"/>
                      <a:pt x="182880" y="182880"/>
                    </a:cubicBezTo>
                    <a:cubicBezTo>
                      <a:pt x="186472" y="190064"/>
                      <a:pt x="186908" y="198556"/>
                      <a:pt x="190500" y="205740"/>
                    </a:cubicBezTo>
                    <a:cubicBezTo>
                      <a:pt x="194596" y="213931"/>
                      <a:pt x="202021" y="220231"/>
                      <a:pt x="205740" y="228600"/>
                    </a:cubicBezTo>
                    <a:cubicBezTo>
                      <a:pt x="212264" y="243280"/>
                      <a:pt x="215900" y="259080"/>
                      <a:pt x="220980" y="274320"/>
                    </a:cubicBezTo>
                    <a:cubicBezTo>
                      <a:pt x="223520" y="281940"/>
                      <a:pt x="227280" y="289257"/>
                      <a:pt x="228600" y="297180"/>
                    </a:cubicBezTo>
                    <a:cubicBezTo>
                      <a:pt x="241248" y="373069"/>
                      <a:pt x="234937" y="327503"/>
                      <a:pt x="243840" y="434340"/>
                    </a:cubicBezTo>
                    <a:cubicBezTo>
                      <a:pt x="235966" y="591814"/>
                      <a:pt x="236220" y="535877"/>
                      <a:pt x="236220" y="601980"/>
                    </a:cubicBezTo>
                  </a:path>
                </a:pathLst>
              </a:custGeom>
              <a:noFill/>
              <a:ln w="698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31" name="フリーフォーム 30"/>
              <p:cNvSpPr/>
              <p:nvPr/>
            </p:nvSpPr>
            <p:spPr>
              <a:xfrm>
                <a:off x="2902378" y="1239507"/>
                <a:ext cx="259080" cy="609600"/>
              </a:xfrm>
              <a:custGeom>
                <a:avLst/>
                <a:gdLst>
                  <a:gd name="connsiteX0" fmla="*/ 0 w 259080"/>
                  <a:gd name="connsiteY0" fmla="*/ 0 h 609600"/>
                  <a:gd name="connsiteX1" fmla="*/ 114300 w 259080"/>
                  <a:gd name="connsiteY1" fmla="*/ 38100 h 609600"/>
                  <a:gd name="connsiteX2" fmla="*/ 137160 w 259080"/>
                  <a:gd name="connsiteY2" fmla="*/ 60960 h 609600"/>
                  <a:gd name="connsiteX3" fmla="*/ 167640 w 259080"/>
                  <a:gd name="connsiteY3" fmla="*/ 106680 h 609600"/>
                  <a:gd name="connsiteX4" fmla="*/ 190500 w 259080"/>
                  <a:gd name="connsiteY4" fmla="*/ 121920 h 609600"/>
                  <a:gd name="connsiteX5" fmla="*/ 213360 w 259080"/>
                  <a:gd name="connsiteY5" fmla="*/ 182880 h 609600"/>
                  <a:gd name="connsiteX6" fmla="*/ 220980 w 259080"/>
                  <a:gd name="connsiteY6" fmla="*/ 205740 h 609600"/>
                  <a:gd name="connsiteX7" fmla="*/ 236220 w 259080"/>
                  <a:gd name="connsiteY7" fmla="*/ 243840 h 609600"/>
                  <a:gd name="connsiteX8" fmla="*/ 243840 w 259080"/>
                  <a:gd name="connsiteY8" fmla="*/ 335280 h 609600"/>
                  <a:gd name="connsiteX9" fmla="*/ 251460 w 259080"/>
                  <a:gd name="connsiteY9" fmla="*/ 358140 h 609600"/>
                  <a:gd name="connsiteX10" fmla="*/ 259080 w 259080"/>
                  <a:gd name="connsiteY10" fmla="*/ 411480 h 609600"/>
                  <a:gd name="connsiteX11" fmla="*/ 243840 w 259080"/>
                  <a:gd name="connsiteY11" fmla="*/ 586740 h 609600"/>
                  <a:gd name="connsiteX12" fmla="*/ 228600 w 259080"/>
                  <a:gd name="connsiteY12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9080" h="609600">
                    <a:moveTo>
                      <a:pt x="0" y="0"/>
                    </a:moveTo>
                    <a:cubicBezTo>
                      <a:pt x="38100" y="12700"/>
                      <a:pt x="85902" y="9702"/>
                      <a:pt x="114300" y="38100"/>
                    </a:cubicBezTo>
                    <a:cubicBezTo>
                      <a:pt x="121920" y="45720"/>
                      <a:pt x="130544" y="52454"/>
                      <a:pt x="137160" y="60960"/>
                    </a:cubicBezTo>
                    <a:cubicBezTo>
                      <a:pt x="148405" y="75418"/>
                      <a:pt x="152400" y="96520"/>
                      <a:pt x="167640" y="106680"/>
                    </a:cubicBezTo>
                    <a:lnTo>
                      <a:pt x="190500" y="121920"/>
                    </a:lnTo>
                    <a:cubicBezTo>
                      <a:pt x="204549" y="178115"/>
                      <a:pt x="189452" y="127094"/>
                      <a:pt x="213360" y="182880"/>
                    </a:cubicBezTo>
                    <a:cubicBezTo>
                      <a:pt x="216524" y="190263"/>
                      <a:pt x="218160" y="198219"/>
                      <a:pt x="220980" y="205740"/>
                    </a:cubicBezTo>
                    <a:cubicBezTo>
                      <a:pt x="225783" y="218547"/>
                      <a:pt x="231140" y="231140"/>
                      <a:pt x="236220" y="243840"/>
                    </a:cubicBezTo>
                    <a:cubicBezTo>
                      <a:pt x="238760" y="274320"/>
                      <a:pt x="239798" y="304963"/>
                      <a:pt x="243840" y="335280"/>
                    </a:cubicBezTo>
                    <a:cubicBezTo>
                      <a:pt x="244902" y="343242"/>
                      <a:pt x="249885" y="350264"/>
                      <a:pt x="251460" y="358140"/>
                    </a:cubicBezTo>
                    <a:cubicBezTo>
                      <a:pt x="254982" y="375752"/>
                      <a:pt x="256540" y="393700"/>
                      <a:pt x="259080" y="411480"/>
                    </a:cubicBezTo>
                    <a:cubicBezTo>
                      <a:pt x="254000" y="469900"/>
                      <a:pt x="252757" y="528781"/>
                      <a:pt x="243840" y="586740"/>
                    </a:cubicBezTo>
                    <a:cubicBezTo>
                      <a:pt x="242447" y="595792"/>
                      <a:pt x="228600" y="609600"/>
                      <a:pt x="228600" y="609600"/>
                    </a:cubicBezTo>
                  </a:path>
                </a:pathLst>
              </a:custGeom>
              <a:noFill/>
              <a:ln w="698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32" name="フリーフォーム 31"/>
              <p:cNvSpPr/>
              <p:nvPr/>
            </p:nvSpPr>
            <p:spPr>
              <a:xfrm>
                <a:off x="2940478" y="1140447"/>
                <a:ext cx="275875" cy="716280"/>
              </a:xfrm>
              <a:custGeom>
                <a:avLst/>
                <a:gdLst>
                  <a:gd name="connsiteX0" fmla="*/ 0 w 275875"/>
                  <a:gd name="connsiteY0" fmla="*/ 0 h 716280"/>
                  <a:gd name="connsiteX1" fmla="*/ 144780 w 275875"/>
                  <a:gd name="connsiteY1" fmla="*/ 106680 h 716280"/>
                  <a:gd name="connsiteX2" fmla="*/ 160020 w 275875"/>
                  <a:gd name="connsiteY2" fmla="*/ 137160 h 716280"/>
                  <a:gd name="connsiteX3" fmla="*/ 182880 w 275875"/>
                  <a:gd name="connsiteY3" fmla="*/ 160020 h 716280"/>
                  <a:gd name="connsiteX4" fmla="*/ 213360 w 275875"/>
                  <a:gd name="connsiteY4" fmla="*/ 236220 h 716280"/>
                  <a:gd name="connsiteX5" fmla="*/ 228600 w 275875"/>
                  <a:gd name="connsiteY5" fmla="*/ 289560 h 716280"/>
                  <a:gd name="connsiteX6" fmla="*/ 236220 w 275875"/>
                  <a:gd name="connsiteY6" fmla="*/ 312420 h 716280"/>
                  <a:gd name="connsiteX7" fmla="*/ 266700 w 275875"/>
                  <a:gd name="connsiteY7" fmla="*/ 419100 h 716280"/>
                  <a:gd name="connsiteX8" fmla="*/ 266700 w 275875"/>
                  <a:gd name="connsiteY8" fmla="*/ 632460 h 716280"/>
                  <a:gd name="connsiteX9" fmla="*/ 259080 w 275875"/>
                  <a:gd name="connsiteY9" fmla="*/ 716280 h 716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875" h="716280">
                    <a:moveTo>
                      <a:pt x="0" y="0"/>
                    </a:moveTo>
                    <a:cubicBezTo>
                      <a:pt x="48260" y="35560"/>
                      <a:pt x="99265" y="67668"/>
                      <a:pt x="144780" y="106680"/>
                    </a:cubicBezTo>
                    <a:cubicBezTo>
                      <a:pt x="153405" y="114072"/>
                      <a:pt x="153418" y="127917"/>
                      <a:pt x="160020" y="137160"/>
                    </a:cubicBezTo>
                    <a:cubicBezTo>
                      <a:pt x="166284" y="145929"/>
                      <a:pt x="175260" y="152400"/>
                      <a:pt x="182880" y="160020"/>
                    </a:cubicBezTo>
                    <a:cubicBezTo>
                      <a:pt x="217568" y="264085"/>
                      <a:pt x="179724" y="157735"/>
                      <a:pt x="213360" y="236220"/>
                    </a:cubicBezTo>
                    <a:cubicBezTo>
                      <a:pt x="221190" y="254490"/>
                      <a:pt x="223076" y="270226"/>
                      <a:pt x="228600" y="289560"/>
                    </a:cubicBezTo>
                    <a:cubicBezTo>
                      <a:pt x="230807" y="297283"/>
                      <a:pt x="234414" y="304594"/>
                      <a:pt x="236220" y="312420"/>
                    </a:cubicBezTo>
                    <a:cubicBezTo>
                      <a:pt x="258679" y="409740"/>
                      <a:pt x="237687" y="361074"/>
                      <a:pt x="266700" y="419100"/>
                    </a:cubicBezTo>
                    <a:cubicBezTo>
                      <a:pt x="279356" y="520346"/>
                      <a:pt x="278505" y="484903"/>
                      <a:pt x="266700" y="632460"/>
                    </a:cubicBezTo>
                    <a:cubicBezTo>
                      <a:pt x="256091" y="765070"/>
                      <a:pt x="259080" y="563983"/>
                      <a:pt x="259080" y="716280"/>
                    </a:cubicBezTo>
                  </a:path>
                </a:pathLst>
              </a:custGeom>
              <a:noFill/>
              <a:ln w="698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33" name="フリーフォーム 32"/>
              <p:cNvSpPr/>
              <p:nvPr/>
            </p:nvSpPr>
            <p:spPr>
              <a:xfrm>
                <a:off x="2993818" y="1033767"/>
                <a:ext cx="237238" cy="853440"/>
              </a:xfrm>
              <a:custGeom>
                <a:avLst/>
                <a:gdLst>
                  <a:gd name="connsiteX0" fmla="*/ 0 w 237238"/>
                  <a:gd name="connsiteY0" fmla="*/ 0 h 853440"/>
                  <a:gd name="connsiteX1" fmla="*/ 152400 w 237238"/>
                  <a:gd name="connsiteY1" fmla="*/ 175260 h 853440"/>
                  <a:gd name="connsiteX2" fmla="*/ 160020 w 237238"/>
                  <a:gd name="connsiteY2" fmla="*/ 198120 h 853440"/>
                  <a:gd name="connsiteX3" fmla="*/ 175260 w 237238"/>
                  <a:gd name="connsiteY3" fmla="*/ 220980 h 853440"/>
                  <a:gd name="connsiteX4" fmla="*/ 190500 w 237238"/>
                  <a:gd name="connsiteY4" fmla="*/ 274320 h 853440"/>
                  <a:gd name="connsiteX5" fmla="*/ 205740 w 237238"/>
                  <a:gd name="connsiteY5" fmla="*/ 297180 h 853440"/>
                  <a:gd name="connsiteX6" fmla="*/ 213360 w 237238"/>
                  <a:gd name="connsiteY6" fmla="*/ 335280 h 853440"/>
                  <a:gd name="connsiteX7" fmla="*/ 198120 w 237238"/>
                  <a:gd name="connsiteY7" fmla="*/ 434340 h 853440"/>
                  <a:gd name="connsiteX8" fmla="*/ 220980 w 237238"/>
                  <a:gd name="connsiteY8" fmla="*/ 441960 h 853440"/>
                  <a:gd name="connsiteX9" fmla="*/ 228600 w 237238"/>
                  <a:gd name="connsiteY9" fmla="*/ 464820 h 853440"/>
                  <a:gd name="connsiteX10" fmla="*/ 236220 w 237238"/>
                  <a:gd name="connsiteY10" fmla="*/ 502920 h 853440"/>
                  <a:gd name="connsiteX11" fmla="*/ 236220 w 237238"/>
                  <a:gd name="connsiteY11" fmla="*/ 853440 h 853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7238" h="853440">
                    <a:moveTo>
                      <a:pt x="0" y="0"/>
                    </a:moveTo>
                    <a:cubicBezTo>
                      <a:pt x="50800" y="58420"/>
                      <a:pt x="103755" y="115033"/>
                      <a:pt x="152400" y="175260"/>
                    </a:cubicBezTo>
                    <a:cubicBezTo>
                      <a:pt x="157447" y="181509"/>
                      <a:pt x="156428" y="190936"/>
                      <a:pt x="160020" y="198120"/>
                    </a:cubicBezTo>
                    <a:cubicBezTo>
                      <a:pt x="164116" y="206311"/>
                      <a:pt x="171164" y="212789"/>
                      <a:pt x="175260" y="220980"/>
                    </a:cubicBezTo>
                    <a:cubicBezTo>
                      <a:pt x="190088" y="250637"/>
                      <a:pt x="175851" y="240140"/>
                      <a:pt x="190500" y="274320"/>
                    </a:cubicBezTo>
                    <a:cubicBezTo>
                      <a:pt x="194108" y="282738"/>
                      <a:pt x="200660" y="289560"/>
                      <a:pt x="205740" y="297180"/>
                    </a:cubicBezTo>
                    <a:cubicBezTo>
                      <a:pt x="208280" y="309880"/>
                      <a:pt x="213360" y="322328"/>
                      <a:pt x="213360" y="335280"/>
                    </a:cubicBezTo>
                    <a:cubicBezTo>
                      <a:pt x="213360" y="394215"/>
                      <a:pt x="211163" y="395211"/>
                      <a:pt x="198120" y="434340"/>
                    </a:cubicBezTo>
                    <a:cubicBezTo>
                      <a:pt x="205740" y="436880"/>
                      <a:pt x="215300" y="436280"/>
                      <a:pt x="220980" y="441960"/>
                    </a:cubicBezTo>
                    <a:cubicBezTo>
                      <a:pt x="226660" y="447640"/>
                      <a:pt x="226652" y="457028"/>
                      <a:pt x="228600" y="464820"/>
                    </a:cubicBezTo>
                    <a:cubicBezTo>
                      <a:pt x="231741" y="477385"/>
                      <a:pt x="235966" y="489971"/>
                      <a:pt x="236220" y="502920"/>
                    </a:cubicBezTo>
                    <a:cubicBezTo>
                      <a:pt x="238511" y="619738"/>
                      <a:pt x="236220" y="736600"/>
                      <a:pt x="236220" y="853440"/>
                    </a:cubicBezTo>
                  </a:path>
                </a:pathLst>
              </a:custGeom>
              <a:noFill/>
              <a:ln w="698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34" name="フリーフォーム 33"/>
              <p:cNvSpPr/>
              <p:nvPr/>
            </p:nvSpPr>
            <p:spPr>
              <a:xfrm>
                <a:off x="3115738" y="850887"/>
                <a:ext cx="168838" cy="998220"/>
              </a:xfrm>
              <a:custGeom>
                <a:avLst/>
                <a:gdLst>
                  <a:gd name="connsiteX0" fmla="*/ 0 w 168838"/>
                  <a:gd name="connsiteY0" fmla="*/ 0 h 998220"/>
                  <a:gd name="connsiteX1" fmla="*/ 30480 w 168838"/>
                  <a:gd name="connsiteY1" fmla="*/ 38100 h 998220"/>
                  <a:gd name="connsiteX2" fmla="*/ 68580 w 168838"/>
                  <a:gd name="connsiteY2" fmla="*/ 83820 h 998220"/>
                  <a:gd name="connsiteX3" fmla="*/ 83820 w 168838"/>
                  <a:gd name="connsiteY3" fmla="*/ 129540 h 998220"/>
                  <a:gd name="connsiteX4" fmla="*/ 106680 w 168838"/>
                  <a:gd name="connsiteY4" fmla="*/ 213360 h 998220"/>
                  <a:gd name="connsiteX5" fmla="*/ 114300 w 168838"/>
                  <a:gd name="connsiteY5" fmla="*/ 243840 h 998220"/>
                  <a:gd name="connsiteX6" fmla="*/ 121920 w 168838"/>
                  <a:gd name="connsiteY6" fmla="*/ 266700 h 998220"/>
                  <a:gd name="connsiteX7" fmla="*/ 129540 w 168838"/>
                  <a:gd name="connsiteY7" fmla="*/ 320040 h 998220"/>
                  <a:gd name="connsiteX8" fmla="*/ 137160 w 168838"/>
                  <a:gd name="connsiteY8" fmla="*/ 350520 h 998220"/>
                  <a:gd name="connsiteX9" fmla="*/ 152400 w 168838"/>
                  <a:gd name="connsiteY9" fmla="*/ 441960 h 998220"/>
                  <a:gd name="connsiteX10" fmla="*/ 152400 w 168838"/>
                  <a:gd name="connsiteY10" fmla="*/ 914400 h 998220"/>
                  <a:gd name="connsiteX11" fmla="*/ 137160 w 168838"/>
                  <a:gd name="connsiteY11" fmla="*/ 990600 h 998220"/>
                  <a:gd name="connsiteX12" fmla="*/ 137160 w 168838"/>
                  <a:gd name="connsiteY12" fmla="*/ 998220 h 998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8838" h="998220">
                    <a:moveTo>
                      <a:pt x="0" y="0"/>
                    </a:moveTo>
                    <a:cubicBezTo>
                      <a:pt x="10160" y="12700"/>
                      <a:pt x="19770" y="25860"/>
                      <a:pt x="30480" y="38100"/>
                    </a:cubicBezTo>
                    <a:cubicBezTo>
                      <a:pt x="46688" y="56624"/>
                      <a:pt x="58519" y="61182"/>
                      <a:pt x="68580" y="83820"/>
                    </a:cubicBezTo>
                    <a:cubicBezTo>
                      <a:pt x="75104" y="98500"/>
                      <a:pt x="78740" y="114300"/>
                      <a:pt x="83820" y="129540"/>
                    </a:cubicBezTo>
                    <a:cubicBezTo>
                      <a:pt x="98064" y="172271"/>
                      <a:pt x="89492" y="144608"/>
                      <a:pt x="106680" y="213360"/>
                    </a:cubicBezTo>
                    <a:cubicBezTo>
                      <a:pt x="109220" y="223520"/>
                      <a:pt x="110988" y="233905"/>
                      <a:pt x="114300" y="243840"/>
                    </a:cubicBezTo>
                    <a:lnTo>
                      <a:pt x="121920" y="266700"/>
                    </a:lnTo>
                    <a:cubicBezTo>
                      <a:pt x="124460" y="284480"/>
                      <a:pt x="126327" y="302369"/>
                      <a:pt x="129540" y="320040"/>
                    </a:cubicBezTo>
                    <a:cubicBezTo>
                      <a:pt x="131413" y="330344"/>
                      <a:pt x="135568" y="340169"/>
                      <a:pt x="137160" y="350520"/>
                    </a:cubicBezTo>
                    <a:cubicBezTo>
                      <a:pt x="151743" y="445312"/>
                      <a:pt x="135385" y="390914"/>
                      <a:pt x="152400" y="441960"/>
                    </a:cubicBezTo>
                    <a:cubicBezTo>
                      <a:pt x="178592" y="625304"/>
                      <a:pt x="169587" y="542023"/>
                      <a:pt x="152400" y="914400"/>
                    </a:cubicBezTo>
                    <a:cubicBezTo>
                      <a:pt x="151206" y="940275"/>
                      <a:pt x="137160" y="964697"/>
                      <a:pt x="137160" y="990600"/>
                    </a:cubicBezTo>
                    <a:lnTo>
                      <a:pt x="137160" y="998220"/>
                    </a:lnTo>
                  </a:path>
                </a:pathLst>
              </a:custGeom>
              <a:noFill/>
              <a:ln w="698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3283378" y="1254640"/>
                <a:ext cx="411480" cy="571607"/>
              </a:xfrm>
              <a:custGeom>
                <a:avLst/>
                <a:gdLst>
                  <a:gd name="connsiteX0" fmla="*/ 0 w 411480"/>
                  <a:gd name="connsiteY0" fmla="*/ 571607 h 571607"/>
                  <a:gd name="connsiteX1" fmla="*/ 7620 w 411480"/>
                  <a:gd name="connsiteY1" fmla="*/ 434447 h 571607"/>
                  <a:gd name="connsiteX2" fmla="*/ 22860 w 411480"/>
                  <a:gd name="connsiteY2" fmla="*/ 396347 h 571607"/>
                  <a:gd name="connsiteX3" fmla="*/ 38100 w 411480"/>
                  <a:gd name="connsiteY3" fmla="*/ 350627 h 571607"/>
                  <a:gd name="connsiteX4" fmla="*/ 45720 w 411480"/>
                  <a:gd name="connsiteY4" fmla="*/ 327767 h 571607"/>
                  <a:gd name="connsiteX5" fmla="*/ 60960 w 411480"/>
                  <a:gd name="connsiteY5" fmla="*/ 304907 h 571607"/>
                  <a:gd name="connsiteX6" fmla="*/ 76200 w 411480"/>
                  <a:gd name="connsiteY6" fmla="*/ 274427 h 571607"/>
                  <a:gd name="connsiteX7" fmla="*/ 99060 w 411480"/>
                  <a:gd name="connsiteY7" fmla="*/ 251567 h 571607"/>
                  <a:gd name="connsiteX8" fmla="*/ 106680 w 411480"/>
                  <a:gd name="connsiteY8" fmla="*/ 228707 h 571607"/>
                  <a:gd name="connsiteX9" fmla="*/ 137160 w 411480"/>
                  <a:gd name="connsiteY9" fmla="*/ 182987 h 571607"/>
                  <a:gd name="connsiteX10" fmla="*/ 160020 w 411480"/>
                  <a:gd name="connsiteY10" fmla="*/ 137267 h 571607"/>
                  <a:gd name="connsiteX11" fmla="*/ 182880 w 411480"/>
                  <a:gd name="connsiteY11" fmla="*/ 122027 h 571607"/>
                  <a:gd name="connsiteX12" fmla="*/ 205740 w 411480"/>
                  <a:gd name="connsiteY12" fmla="*/ 99167 h 571607"/>
                  <a:gd name="connsiteX13" fmla="*/ 251460 w 411480"/>
                  <a:gd name="connsiteY13" fmla="*/ 68687 h 571607"/>
                  <a:gd name="connsiteX14" fmla="*/ 297180 w 411480"/>
                  <a:gd name="connsiteY14" fmla="*/ 30587 h 571607"/>
                  <a:gd name="connsiteX15" fmla="*/ 373380 w 411480"/>
                  <a:gd name="connsiteY15" fmla="*/ 7727 h 571607"/>
                  <a:gd name="connsiteX16" fmla="*/ 411480 w 411480"/>
                  <a:gd name="connsiteY16" fmla="*/ 107 h 571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1480" h="571607">
                    <a:moveTo>
                      <a:pt x="0" y="571607"/>
                    </a:moveTo>
                    <a:cubicBezTo>
                      <a:pt x="2540" y="525887"/>
                      <a:pt x="1697" y="479853"/>
                      <a:pt x="7620" y="434447"/>
                    </a:cubicBezTo>
                    <a:cubicBezTo>
                      <a:pt x="9389" y="420884"/>
                      <a:pt x="18186" y="409202"/>
                      <a:pt x="22860" y="396347"/>
                    </a:cubicBezTo>
                    <a:cubicBezTo>
                      <a:pt x="28350" y="381250"/>
                      <a:pt x="33020" y="365867"/>
                      <a:pt x="38100" y="350627"/>
                    </a:cubicBezTo>
                    <a:cubicBezTo>
                      <a:pt x="40640" y="343007"/>
                      <a:pt x="41265" y="334450"/>
                      <a:pt x="45720" y="327767"/>
                    </a:cubicBezTo>
                    <a:cubicBezTo>
                      <a:pt x="50800" y="320147"/>
                      <a:pt x="56416" y="312858"/>
                      <a:pt x="60960" y="304907"/>
                    </a:cubicBezTo>
                    <a:cubicBezTo>
                      <a:pt x="66596" y="295044"/>
                      <a:pt x="69598" y="283670"/>
                      <a:pt x="76200" y="274427"/>
                    </a:cubicBezTo>
                    <a:cubicBezTo>
                      <a:pt x="82464" y="265658"/>
                      <a:pt x="91440" y="259187"/>
                      <a:pt x="99060" y="251567"/>
                    </a:cubicBezTo>
                    <a:cubicBezTo>
                      <a:pt x="101600" y="243947"/>
                      <a:pt x="102779" y="235728"/>
                      <a:pt x="106680" y="228707"/>
                    </a:cubicBezTo>
                    <a:cubicBezTo>
                      <a:pt x="115575" y="212696"/>
                      <a:pt x="131368" y="200363"/>
                      <a:pt x="137160" y="182987"/>
                    </a:cubicBezTo>
                    <a:cubicBezTo>
                      <a:pt x="143358" y="164394"/>
                      <a:pt x="145248" y="152039"/>
                      <a:pt x="160020" y="137267"/>
                    </a:cubicBezTo>
                    <a:cubicBezTo>
                      <a:pt x="166496" y="130791"/>
                      <a:pt x="175845" y="127890"/>
                      <a:pt x="182880" y="122027"/>
                    </a:cubicBezTo>
                    <a:cubicBezTo>
                      <a:pt x="191159" y="115128"/>
                      <a:pt x="197234" y="105783"/>
                      <a:pt x="205740" y="99167"/>
                    </a:cubicBezTo>
                    <a:cubicBezTo>
                      <a:pt x="220198" y="87922"/>
                      <a:pt x="238508" y="81639"/>
                      <a:pt x="251460" y="68687"/>
                    </a:cubicBezTo>
                    <a:cubicBezTo>
                      <a:pt x="265816" y="54331"/>
                      <a:pt x="278084" y="39074"/>
                      <a:pt x="297180" y="30587"/>
                    </a:cubicBezTo>
                    <a:cubicBezTo>
                      <a:pt x="329775" y="16100"/>
                      <a:pt x="342349" y="16593"/>
                      <a:pt x="373380" y="7727"/>
                    </a:cubicBezTo>
                    <a:cubicBezTo>
                      <a:pt x="405673" y="-1499"/>
                      <a:pt x="385290" y="107"/>
                      <a:pt x="411480" y="107"/>
                    </a:cubicBezTo>
                  </a:path>
                </a:pathLst>
              </a:custGeom>
              <a:noFill/>
              <a:ln w="698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36" name="フリーフォーム 35"/>
              <p:cNvSpPr/>
              <p:nvPr/>
            </p:nvSpPr>
            <p:spPr>
              <a:xfrm>
                <a:off x="3169078" y="1086962"/>
                <a:ext cx="541020" cy="792625"/>
              </a:xfrm>
              <a:custGeom>
                <a:avLst/>
                <a:gdLst>
                  <a:gd name="connsiteX0" fmla="*/ 0 w 541020"/>
                  <a:gd name="connsiteY0" fmla="*/ 792625 h 792625"/>
                  <a:gd name="connsiteX1" fmla="*/ 190500 w 541020"/>
                  <a:gd name="connsiteY1" fmla="*/ 289705 h 792625"/>
                  <a:gd name="connsiteX2" fmla="*/ 213360 w 541020"/>
                  <a:gd name="connsiteY2" fmla="*/ 243985 h 792625"/>
                  <a:gd name="connsiteX3" fmla="*/ 220980 w 541020"/>
                  <a:gd name="connsiteY3" fmla="*/ 221125 h 792625"/>
                  <a:gd name="connsiteX4" fmla="*/ 266700 w 541020"/>
                  <a:gd name="connsiteY4" fmla="*/ 175405 h 792625"/>
                  <a:gd name="connsiteX5" fmla="*/ 281940 w 541020"/>
                  <a:gd name="connsiteY5" fmla="*/ 152545 h 792625"/>
                  <a:gd name="connsiteX6" fmla="*/ 304800 w 541020"/>
                  <a:gd name="connsiteY6" fmla="*/ 114445 h 792625"/>
                  <a:gd name="connsiteX7" fmla="*/ 350520 w 541020"/>
                  <a:gd name="connsiteY7" fmla="*/ 83965 h 792625"/>
                  <a:gd name="connsiteX8" fmla="*/ 373380 w 541020"/>
                  <a:gd name="connsiteY8" fmla="*/ 68725 h 792625"/>
                  <a:gd name="connsiteX9" fmla="*/ 396240 w 541020"/>
                  <a:gd name="connsiteY9" fmla="*/ 53485 h 792625"/>
                  <a:gd name="connsiteX10" fmla="*/ 419100 w 541020"/>
                  <a:gd name="connsiteY10" fmla="*/ 38245 h 792625"/>
                  <a:gd name="connsiteX11" fmla="*/ 464820 w 541020"/>
                  <a:gd name="connsiteY11" fmla="*/ 23005 h 792625"/>
                  <a:gd name="connsiteX12" fmla="*/ 487680 w 541020"/>
                  <a:gd name="connsiteY12" fmla="*/ 7765 h 792625"/>
                  <a:gd name="connsiteX13" fmla="*/ 541020 w 541020"/>
                  <a:gd name="connsiteY13" fmla="*/ 145 h 79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41020" h="792625">
                    <a:moveTo>
                      <a:pt x="0" y="792625"/>
                    </a:moveTo>
                    <a:lnTo>
                      <a:pt x="190500" y="289705"/>
                    </a:lnTo>
                    <a:cubicBezTo>
                      <a:pt x="219793" y="211966"/>
                      <a:pt x="172256" y="326194"/>
                      <a:pt x="213360" y="243985"/>
                    </a:cubicBezTo>
                    <a:cubicBezTo>
                      <a:pt x="216952" y="236801"/>
                      <a:pt x="216049" y="227465"/>
                      <a:pt x="220980" y="221125"/>
                    </a:cubicBezTo>
                    <a:cubicBezTo>
                      <a:pt x="234212" y="204112"/>
                      <a:pt x="254745" y="193338"/>
                      <a:pt x="266700" y="175405"/>
                    </a:cubicBezTo>
                    <a:cubicBezTo>
                      <a:pt x="271780" y="167785"/>
                      <a:pt x="277086" y="160311"/>
                      <a:pt x="281940" y="152545"/>
                    </a:cubicBezTo>
                    <a:cubicBezTo>
                      <a:pt x="289790" y="139986"/>
                      <a:pt x="294327" y="124918"/>
                      <a:pt x="304800" y="114445"/>
                    </a:cubicBezTo>
                    <a:cubicBezTo>
                      <a:pt x="317752" y="101493"/>
                      <a:pt x="335280" y="94125"/>
                      <a:pt x="350520" y="83965"/>
                    </a:cubicBezTo>
                    <a:lnTo>
                      <a:pt x="373380" y="68725"/>
                    </a:lnTo>
                    <a:lnTo>
                      <a:pt x="396240" y="53485"/>
                    </a:lnTo>
                    <a:cubicBezTo>
                      <a:pt x="403860" y="48405"/>
                      <a:pt x="410412" y="41141"/>
                      <a:pt x="419100" y="38245"/>
                    </a:cubicBezTo>
                    <a:cubicBezTo>
                      <a:pt x="434340" y="33165"/>
                      <a:pt x="451454" y="31916"/>
                      <a:pt x="464820" y="23005"/>
                    </a:cubicBezTo>
                    <a:cubicBezTo>
                      <a:pt x="472440" y="17925"/>
                      <a:pt x="479262" y="11373"/>
                      <a:pt x="487680" y="7765"/>
                    </a:cubicBezTo>
                    <a:cubicBezTo>
                      <a:pt x="509772" y="-1703"/>
                      <a:pt x="519169" y="145"/>
                      <a:pt x="541020" y="145"/>
                    </a:cubicBezTo>
                  </a:path>
                </a:pathLst>
              </a:custGeom>
              <a:noFill/>
              <a:ln w="698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37" name="フリーフォーム 36"/>
              <p:cNvSpPr/>
              <p:nvPr/>
            </p:nvSpPr>
            <p:spPr>
              <a:xfrm>
                <a:off x="3184318" y="1498583"/>
                <a:ext cx="507020" cy="365764"/>
              </a:xfrm>
              <a:custGeom>
                <a:avLst/>
                <a:gdLst>
                  <a:gd name="connsiteX0" fmla="*/ 0 w 507020"/>
                  <a:gd name="connsiteY0" fmla="*/ 365764 h 365764"/>
                  <a:gd name="connsiteX1" fmla="*/ 152400 w 507020"/>
                  <a:gd name="connsiteY1" fmla="*/ 144784 h 365764"/>
                  <a:gd name="connsiteX2" fmla="*/ 175260 w 507020"/>
                  <a:gd name="connsiteY2" fmla="*/ 121924 h 365764"/>
                  <a:gd name="connsiteX3" fmla="*/ 198120 w 507020"/>
                  <a:gd name="connsiteY3" fmla="*/ 114304 h 365764"/>
                  <a:gd name="connsiteX4" fmla="*/ 243840 w 507020"/>
                  <a:gd name="connsiteY4" fmla="*/ 76204 h 365764"/>
                  <a:gd name="connsiteX5" fmla="*/ 289560 w 507020"/>
                  <a:gd name="connsiteY5" fmla="*/ 38104 h 365764"/>
                  <a:gd name="connsiteX6" fmla="*/ 365760 w 507020"/>
                  <a:gd name="connsiteY6" fmla="*/ 15244 h 365764"/>
                  <a:gd name="connsiteX7" fmla="*/ 419100 w 507020"/>
                  <a:gd name="connsiteY7" fmla="*/ 7624 h 365764"/>
                  <a:gd name="connsiteX8" fmla="*/ 487680 w 507020"/>
                  <a:gd name="connsiteY8" fmla="*/ 4 h 365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7020" h="365764">
                    <a:moveTo>
                      <a:pt x="0" y="365764"/>
                    </a:moveTo>
                    <a:cubicBezTo>
                      <a:pt x="50800" y="292104"/>
                      <a:pt x="100177" y="217442"/>
                      <a:pt x="152400" y="144784"/>
                    </a:cubicBezTo>
                    <a:cubicBezTo>
                      <a:pt x="158689" y="136033"/>
                      <a:pt x="166294" y="127902"/>
                      <a:pt x="175260" y="121924"/>
                    </a:cubicBezTo>
                    <a:cubicBezTo>
                      <a:pt x="181943" y="117469"/>
                      <a:pt x="190500" y="116844"/>
                      <a:pt x="198120" y="114304"/>
                    </a:cubicBezTo>
                    <a:cubicBezTo>
                      <a:pt x="264906" y="47518"/>
                      <a:pt x="180187" y="129248"/>
                      <a:pt x="243840" y="76204"/>
                    </a:cubicBezTo>
                    <a:cubicBezTo>
                      <a:pt x="264348" y="59114"/>
                      <a:pt x="265236" y="48915"/>
                      <a:pt x="289560" y="38104"/>
                    </a:cubicBezTo>
                    <a:cubicBezTo>
                      <a:pt x="303324" y="31987"/>
                      <a:pt x="347005" y="18654"/>
                      <a:pt x="365760" y="15244"/>
                    </a:cubicBezTo>
                    <a:cubicBezTo>
                      <a:pt x="383431" y="12031"/>
                      <a:pt x="401249" y="9607"/>
                      <a:pt x="419100" y="7624"/>
                    </a:cubicBezTo>
                    <a:cubicBezTo>
                      <a:pt x="491819" y="-456"/>
                      <a:pt x="533901" y="4"/>
                      <a:pt x="487680" y="4"/>
                    </a:cubicBezTo>
                  </a:path>
                </a:pathLst>
              </a:custGeom>
              <a:noFill/>
              <a:ln w="698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38" name="フリーフォーム 37"/>
              <p:cNvSpPr/>
              <p:nvPr/>
            </p:nvSpPr>
            <p:spPr>
              <a:xfrm>
                <a:off x="3161458" y="925491"/>
                <a:ext cx="473030" cy="946476"/>
              </a:xfrm>
              <a:custGeom>
                <a:avLst/>
                <a:gdLst>
                  <a:gd name="connsiteX0" fmla="*/ 0 w 473030"/>
                  <a:gd name="connsiteY0" fmla="*/ 946476 h 946476"/>
                  <a:gd name="connsiteX1" fmla="*/ 198120 w 473030"/>
                  <a:gd name="connsiteY1" fmla="*/ 291156 h 946476"/>
                  <a:gd name="connsiteX2" fmla="*/ 205740 w 473030"/>
                  <a:gd name="connsiteY2" fmla="*/ 237816 h 946476"/>
                  <a:gd name="connsiteX3" fmla="*/ 259080 w 473030"/>
                  <a:gd name="connsiteY3" fmla="*/ 153996 h 946476"/>
                  <a:gd name="connsiteX4" fmla="*/ 312420 w 473030"/>
                  <a:gd name="connsiteY4" fmla="*/ 93036 h 946476"/>
                  <a:gd name="connsiteX5" fmla="*/ 381000 w 473030"/>
                  <a:gd name="connsiteY5" fmla="*/ 39696 h 946476"/>
                  <a:gd name="connsiteX6" fmla="*/ 449580 w 473030"/>
                  <a:gd name="connsiteY6" fmla="*/ 9216 h 946476"/>
                  <a:gd name="connsiteX7" fmla="*/ 472440 w 473030"/>
                  <a:gd name="connsiteY7" fmla="*/ 1596 h 946476"/>
                  <a:gd name="connsiteX8" fmla="*/ 457200 w 473030"/>
                  <a:gd name="connsiteY8" fmla="*/ 1596 h 94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030" h="946476">
                    <a:moveTo>
                      <a:pt x="0" y="946476"/>
                    </a:moveTo>
                    <a:cubicBezTo>
                      <a:pt x="66040" y="728036"/>
                      <a:pt x="134494" y="510311"/>
                      <a:pt x="198120" y="291156"/>
                    </a:cubicBezTo>
                    <a:cubicBezTo>
                      <a:pt x="203128" y="273908"/>
                      <a:pt x="200060" y="254855"/>
                      <a:pt x="205740" y="237816"/>
                    </a:cubicBezTo>
                    <a:cubicBezTo>
                      <a:pt x="234125" y="152662"/>
                      <a:pt x="223436" y="199825"/>
                      <a:pt x="259080" y="153996"/>
                    </a:cubicBezTo>
                    <a:cubicBezTo>
                      <a:pt x="339558" y="50524"/>
                      <a:pt x="251861" y="143502"/>
                      <a:pt x="312420" y="93036"/>
                    </a:cubicBezTo>
                    <a:cubicBezTo>
                      <a:pt x="338719" y="71120"/>
                      <a:pt x="342482" y="52535"/>
                      <a:pt x="381000" y="39696"/>
                    </a:cubicBezTo>
                    <a:cubicBezTo>
                      <a:pt x="498953" y="378"/>
                      <a:pt x="377127" y="45442"/>
                      <a:pt x="449580" y="9216"/>
                    </a:cubicBezTo>
                    <a:cubicBezTo>
                      <a:pt x="456764" y="5624"/>
                      <a:pt x="466760" y="7276"/>
                      <a:pt x="472440" y="1596"/>
                    </a:cubicBezTo>
                    <a:cubicBezTo>
                      <a:pt x="476032" y="-1996"/>
                      <a:pt x="462280" y="1596"/>
                      <a:pt x="457200" y="1596"/>
                    </a:cubicBezTo>
                  </a:path>
                </a:pathLst>
              </a:custGeom>
              <a:noFill/>
              <a:ln w="698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39" name="フリーフォーム 38"/>
              <p:cNvSpPr/>
              <p:nvPr/>
            </p:nvSpPr>
            <p:spPr>
              <a:xfrm>
                <a:off x="3138588" y="812787"/>
                <a:ext cx="220990" cy="1143000"/>
              </a:xfrm>
              <a:custGeom>
                <a:avLst/>
                <a:gdLst>
                  <a:gd name="connsiteX0" fmla="*/ 220990 w 220990"/>
                  <a:gd name="connsiteY0" fmla="*/ 0 h 1143000"/>
                  <a:gd name="connsiteX1" fmla="*/ 114310 w 220990"/>
                  <a:gd name="connsiteY1" fmla="*/ 731520 h 1143000"/>
                  <a:gd name="connsiteX2" fmla="*/ 106690 w 220990"/>
                  <a:gd name="connsiteY2" fmla="*/ 754380 h 1143000"/>
                  <a:gd name="connsiteX3" fmla="*/ 91450 w 220990"/>
                  <a:gd name="connsiteY3" fmla="*/ 822960 h 1143000"/>
                  <a:gd name="connsiteX4" fmla="*/ 83830 w 220990"/>
                  <a:gd name="connsiteY4" fmla="*/ 845820 h 1143000"/>
                  <a:gd name="connsiteX5" fmla="*/ 68590 w 220990"/>
                  <a:gd name="connsiteY5" fmla="*/ 914400 h 1143000"/>
                  <a:gd name="connsiteX6" fmla="*/ 53350 w 220990"/>
                  <a:gd name="connsiteY6" fmla="*/ 937260 h 1143000"/>
                  <a:gd name="connsiteX7" fmla="*/ 45730 w 220990"/>
                  <a:gd name="connsiteY7" fmla="*/ 975360 h 1143000"/>
                  <a:gd name="connsiteX8" fmla="*/ 30490 w 220990"/>
                  <a:gd name="connsiteY8" fmla="*/ 1021080 h 1143000"/>
                  <a:gd name="connsiteX9" fmla="*/ 22870 w 220990"/>
                  <a:gd name="connsiteY9" fmla="*/ 1043940 h 1143000"/>
                  <a:gd name="connsiteX10" fmla="*/ 7630 w 220990"/>
                  <a:gd name="connsiteY10" fmla="*/ 1104900 h 1143000"/>
                  <a:gd name="connsiteX11" fmla="*/ 10 w 220990"/>
                  <a:gd name="connsiteY11" fmla="*/ 1143000 h 11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0990" h="1143000">
                    <a:moveTo>
                      <a:pt x="220990" y="0"/>
                    </a:moveTo>
                    <a:cubicBezTo>
                      <a:pt x="185430" y="243840"/>
                      <a:pt x="151225" y="487881"/>
                      <a:pt x="114310" y="731520"/>
                    </a:cubicBezTo>
                    <a:cubicBezTo>
                      <a:pt x="113107" y="739462"/>
                      <a:pt x="108638" y="746588"/>
                      <a:pt x="106690" y="754380"/>
                    </a:cubicBezTo>
                    <a:cubicBezTo>
                      <a:pt x="101010" y="777098"/>
                      <a:pt x="97130" y="800242"/>
                      <a:pt x="91450" y="822960"/>
                    </a:cubicBezTo>
                    <a:cubicBezTo>
                      <a:pt x="89502" y="830752"/>
                      <a:pt x="85778" y="838028"/>
                      <a:pt x="83830" y="845820"/>
                    </a:cubicBezTo>
                    <a:cubicBezTo>
                      <a:pt x="81660" y="854499"/>
                      <a:pt x="73283" y="903449"/>
                      <a:pt x="68590" y="914400"/>
                    </a:cubicBezTo>
                    <a:cubicBezTo>
                      <a:pt x="64982" y="922818"/>
                      <a:pt x="58430" y="929640"/>
                      <a:pt x="53350" y="937260"/>
                    </a:cubicBezTo>
                    <a:cubicBezTo>
                      <a:pt x="50810" y="949960"/>
                      <a:pt x="49138" y="962865"/>
                      <a:pt x="45730" y="975360"/>
                    </a:cubicBezTo>
                    <a:cubicBezTo>
                      <a:pt x="41503" y="990858"/>
                      <a:pt x="35570" y="1005840"/>
                      <a:pt x="30490" y="1021080"/>
                    </a:cubicBezTo>
                    <a:cubicBezTo>
                      <a:pt x="27950" y="1028700"/>
                      <a:pt x="24818" y="1036148"/>
                      <a:pt x="22870" y="1043940"/>
                    </a:cubicBezTo>
                    <a:lnTo>
                      <a:pt x="7630" y="1104900"/>
                    </a:lnTo>
                    <a:cubicBezTo>
                      <a:pt x="-606" y="1137844"/>
                      <a:pt x="10" y="1124907"/>
                      <a:pt x="10" y="1143000"/>
                    </a:cubicBezTo>
                  </a:path>
                </a:pathLst>
              </a:custGeom>
              <a:noFill/>
              <a:ln w="698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40" name="フリーフォーム 39"/>
              <p:cNvSpPr/>
              <p:nvPr/>
            </p:nvSpPr>
            <p:spPr>
              <a:xfrm>
                <a:off x="3123338" y="843267"/>
                <a:ext cx="153614" cy="1005840"/>
              </a:xfrm>
              <a:custGeom>
                <a:avLst/>
                <a:gdLst>
                  <a:gd name="connsiteX0" fmla="*/ 121940 w 153614"/>
                  <a:gd name="connsiteY0" fmla="*/ 0 h 1005840"/>
                  <a:gd name="connsiteX1" fmla="*/ 152420 w 153614"/>
                  <a:gd name="connsiteY1" fmla="*/ 266700 h 1005840"/>
                  <a:gd name="connsiteX2" fmla="*/ 137180 w 153614"/>
                  <a:gd name="connsiteY2" fmla="*/ 480060 h 1005840"/>
                  <a:gd name="connsiteX3" fmla="*/ 129560 w 153614"/>
                  <a:gd name="connsiteY3" fmla="*/ 617220 h 1005840"/>
                  <a:gd name="connsiteX4" fmla="*/ 121940 w 153614"/>
                  <a:gd name="connsiteY4" fmla="*/ 640080 h 1005840"/>
                  <a:gd name="connsiteX5" fmla="*/ 99080 w 153614"/>
                  <a:gd name="connsiteY5" fmla="*/ 716280 h 1005840"/>
                  <a:gd name="connsiteX6" fmla="*/ 83840 w 153614"/>
                  <a:gd name="connsiteY6" fmla="*/ 746760 h 1005840"/>
                  <a:gd name="connsiteX7" fmla="*/ 53360 w 153614"/>
                  <a:gd name="connsiteY7" fmla="*/ 853440 h 1005840"/>
                  <a:gd name="connsiteX8" fmla="*/ 38120 w 153614"/>
                  <a:gd name="connsiteY8" fmla="*/ 876300 h 1005840"/>
                  <a:gd name="connsiteX9" fmla="*/ 22880 w 153614"/>
                  <a:gd name="connsiteY9" fmla="*/ 929640 h 1005840"/>
                  <a:gd name="connsiteX10" fmla="*/ 7640 w 153614"/>
                  <a:gd name="connsiteY10" fmla="*/ 975360 h 1005840"/>
                  <a:gd name="connsiteX11" fmla="*/ 20 w 153614"/>
                  <a:gd name="connsiteY11" fmla="*/ 1005840 h 100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614" h="1005840">
                    <a:moveTo>
                      <a:pt x="121940" y="0"/>
                    </a:moveTo>
                    <a:cubicBezTo>
                      <a:pt x="132100" y="88900"/>
                      <a:pt x="147457" y="177359"/>
                      <a:pt x="152420" y="266700"/>
                    </a:cubicBezTo>
                    <a:cubicBezTo>
                      <a:pt x="157851" y="364451"/>
                      <a:pt x="143350" y="396763"/>
                      <a:pt x="137180" y="480060"/>
                    </a:cubicBezTo>
                    <a:cubicBezTo>
                      <a:pt x="133797" y="525725"/>
                      <a:pt x="133901" y="571636"/>
                      <a:pt x="129560" y="617220"/>
                    </a:cubicBezTo>
                    <a:cubicBezTo>
                      <a:pt x="128798" y="625216"/>
                      <a:pt x="124147" y="632357"/>
                      <a:pt x="121940" y="640080"/>
                    </a:cubicBezTo>
                    <a:cubicBezTo>
                      <a:pt x="114648" y="665602"/>
                      <a:pt x="111152" y="692135"/>
                      <a:pt x="99080" y="716280"/>
                    </a:cubicBezTo>
                    <a:cubicBezTo>
                      <a:pt x="94000" y="726440"/>
                      <a:pt x="87432" y="735984"/>
                      <a:pt x="83840" y="746760"/>
                    </a:cubicBezTo>
                    <a:cubicBezTo>
                      <a:pt x="80453" y="756921"/>
                      <a:pt x="63145" y="838763"/>
                      <a:pt x="53360" y="853440"/>
                    </a:cubicBezTo>
                    <a:cubicBezTo>
                      <a:pt x="48280" y="861060"/>
                      <a:pt x="42216" y="868109"/>
                      <a:pt x="38120" y="876300"/>
                    </a:cubicBezTo>
                    <a:cubicBezTo>
                      <a:pt x="31718" y="889104"/>
                      <a:pt x="26542" y="917433"/>
                      <a:pt x="22880" y="929640"/>
                    </a:cubicBezTo>
                    <a:cubicBezTo>
                      <a:pt x="18264" y="945027"/>
                      <a:pt x="12720" y="960120"/>
                      <a:pt x="7640" y="975360"/>
                    </a:cubicBezTo>
                    <a:cubicBezTo>
                      <a:pt x="-783" y="1000630"/>
                      <a:pt x="20" y="990188"/>
                      <a:pt x="20" y="1005840"/>
                    </a:cubicBezTo>
                  </a:path>
                </a:pathLst>
              </a:custGeom>
              <a:noFill/>
              <a:ln w="698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41" name="フリーフォーム 40"/>
              <p:cNvSpPr/>
              <p:nvPr/>
            </p:nvSpPr>
            <p:spPr>
              <a:xfrm>
                <a:off x="2978578" y="904227"/>
                <a:ext cx="221377" cy="1037118"/>
              </a:xfrm>
              <a:custGeom>
                <a:avLst/>
                <a:gdLst>
                  <a:gd name="connsiteX0" fmla="*/ 0 w 221377"/>
                  <a:gd name="connsiteY0" fmla="*/ 0 h 1037118"/>
                  <a:gd name="connsiteX1" fmla="*/ 38100 w 221377"/>
                  <a:gd name="connsiteY1" fmla="*/ 22860 h 1037118"/>
                  <a:gd name="connsiteX2" fmla="*/ 60960 w 221377"/>
                  <a:gd name="connsiteY2" fmla="*/ 30480 h 1037118"/>
                  <a:gd name="connsiteX3" fmla="*/ 114300 w 221377"/>
                  <a:gd name="connsiteY3" fmla="*/ 99060 h 1037118"/>
                  <a:gd name="connsiteX4" fmla="*/ 129540 w 221377"/>
                  <a:gd name="connsiteY4" fmla="*/ 121920 h 1037118"/>
                  <a:gd name="connsiteX5" fmla="*/ 144780 w 221377"/>
                  <a:gd name="connsiteY5" fmla="*/ 144780 h 1037118"/>
                  <a:gd name="connsiteX6" fmla="*/ 167640 w 221377"/>
                  <a:gd name="connsiteY6" fmla="*/ 167640 h 1037118"/>
                  <a:gd name="connsiteX7" fmla="*/ 190500 w 221377"/>
                  <a:gd name="connsiteY7" fmla="*/ 236220 h 1037118"/>
                  <a:gd name="connsiteX8" fmla="*/ 198120 w 221377"/>
                  <a:gd name="connsiteY8" fmla="*/ 259080 h 1037118"/>
                  <a:gd name="connsiteX9" fmla="*/ 213360 w 221377"/>
                  <a:gd name="connsiteY9" fmla="*/ 320040 h 1037118"/>
                  <a:gd name="connsiteX10" fmla="*/ 213360 w 221377"/>
                  <a:gd name="connsiteY10" fmla="*/ 830580 h 1037118"/>
                  <a:gd name="connsiteX11" fmla="*/ 205740 w 221377"/>
                  <a:gd name="connsiteY11" fmla="*/ 914400 h 1037118"/>
                  <a:gd name="connsiteX12" fmla="*/ 198120 w 221377"/>
                  <a:gd name="connsiteY12" fmla="*/ 944880 h 1037118"/>
                  <a:gd name="connsiteX13" fmla="*/ 182880 w 221377"/>
                  <a:gd name="connsiteY13" fmla="*/ 990600 h 1037118"/>
                  <a:gd name="connsiteX14" fmla="*/ 160020 w 221377"/>
                  <a:gd name="connsiteY14" fmla="*/ 1036320 h 1037118"/>
                  <a:gd name="connsiteX15" fmla="*/ 152400 w 221377"/>
                  <a:gd name="connsiteY15" fmla="*/ 1036320 h 1037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1377" h="1037118">
                    <a:moveTo>
                      <a:pt x="0" y="0"/>
                    </a:moveTo>
                    <a:cubicBezTo>
                      <a:pt x="12700" y="7620"/>
                      <a:pt x="24853" y="16236"/>
                      <a:pt x="38100" y="22860"/>
                    </a:cubicBezTo>
                    <a:cubicBezTo>
                      <a:pt x="45284" y="26452"/>
                      <a:pt x="54277" y="26025"/>
                      <a:pt x="60960" y="30480"/>
                    </a:cubicBezTo>
                    <a:cubicBezTo>
                      <a:pt x="82447" y="44805"/>
                      <a:pt x="102190" y="80894"/>
                      <a:pt x="114300" y="99060"/>
                    </a:cubicBezTo>
                    <a:lnTo>
                      <a:pt x="129540" y="121920"/>
                    </a:lnTo>
                    <a:cubicBezTo>
                      <a:pt x="134620" y="129540"/>
                      <a:pt x="138304" y="138304"/>
                      <a:pt x="144780" y="144780"/>
                    </a:cubicBezTo>
                    <a:lnTo>
                      <a:pt x="167640" y="167640"/>
                    </a:lnTo>
                    <a:lnTo>
                      <a:pt x="190500" y="236220"/>
                    </a:lnTo>
                    <a:cubicBezTo>
                      <a:pt x="193040" y="243840"/>
                      <a:pt x="196172" y="251288"/>
                      <a:pt x="198120" y="259080"/>
                    </a:cubicBezTo>
                    <a:lnTo>
                      <a:pt x="213360" y="320040"/>
                    </a:lnTo>
                    <a:cubicBezTo>
                      <a:pt x="222725" y="582264"/>
                      <a:pt x="225299" y="532109"/>
                      <a:pt x="213360" y="830580"/>
                    </a:cubicBezTo>
                    <a:cubicBezTo>
                      <a:pt x="212239" y="858613"/>
                      <a:pt x="209448" y="886591"/>
                      <a:pt x="205740" y="914400"/>
                    </a:cubicBezTo>
                    <a:cubicBezTo>
                      <a:pt x="204356" y="924781"/>
                      <a:pt x="201129" y="934849"/>
                      <a:pt x="198120" y="944880"/>
                    </a:cubicBezTo>
                    <a:cubicBezTo>
                      <a:pt x="193504" y="960267"/>
                      <a:pt x="187960" y="975360"/>
                      <a:pt x="182880" y="990600"/>
                    </a:cubicBezTo>
                    <a:cubicBezTo>
                      <a:pt x="176682" y="1009193"/>
                      <a:pt x="174792" y="1021548"/>
                      <a:pt x="160020" y="1036320"/>
                    </a:cubicBezTo>
                    <a:cubicBezTo>
                      <a:pt x="158224" y="1038116"/>
                      <a:pt x="154940" y="1036320"/>
                      <a:pt x="152400" y="1036320"/>
                    </a:cubicBezTo>
                  </a:path>
                </a:pathLst>
              </a:custGeom>
              <a:noFill/>
              <a:ln w="698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42" name="フリーフォーム 41"/>
              <p:cNvSpPr/>
              <p:nvPr/>
            </p:nvSpPr>
            <p:spPr>
              <a:xfrm>
                <a:off x="3158918" y="1399527"/>
                <a:ext cx="609600" cy="558800"/>
              </a:xfrm>
              <a:custGeom>
                <a:avLst/>
                <a:gdLst>
                  <a:gd name="connsiteX0" fmla="*/ 0 w 609600"/>
                  <a:gd name="connsiteY0" fmla="*/ 558800 h 558800"/>
                  <a:gd name="connsiteX1" fmla="*/ 12700 w 609600"/>
                  <a:gd name="connsiteY1" fmla="*/ 482600 h 558800"/>
                  <a:gd name="connsiteX2" fmla="*/ 38100 w 609600"/>
                  <a:gd name="connsiteY2" fmla="*/ 444500 h 558800"/>
                  <a:gd name="connsiteX3" fmla="*/ 88900 w 609600"/>
                  <a:gd name="connsiteY3" fmla="*/ 368300 h 558800"/>
                  <a:gd name="connsiteX4" fmla="*/ 127000 w 609600"/>
                  <a:gd name="connsiteY4" fmla="*/ 292100 h 558800"/>
                  <a:gd name="connsiteX5" fmla="*/ 139700 w 609600"/>
                  <a:gd name="connsiteY5" fmla="*/ 254000 h 558800"/>
                  <a:gd name="connsiteX6" fmla="*/ 177800 w 609600"/>
                  <a:gd name="connsiteY6" fmla="*/ 228600 h 558800"/>
                  <a:gd name="connsiteX7" fmla="*/ 203200 w 609600"/>
                  <a:gd name="connsiteY7" fmla="*/ 190500 h 558800"/>
                  <a:gd name="connsiteX8" fmla="*/ 279400 w 609600"/>
                  <a:gd name="connsiteY8" fmla="*/ 127000 h 558800"/>
                  <a:gd name="connsiteX9" fmla="*/ 304800 w 609600"/>
                  <a:gd name="connsiteY9" fmla="*/ 88900 h 558800"/>
                  <a:gd name="connsiteX10" fmla="*/ 342900 w 609600"/>
                  <a:gd name="connsiteY10" fmla="*/ 76200 h 558800"/>
                  <a:gd name="connsiteX11" fmla="*/ 495300 w 609600"/>
                  <a:gd name="connsiteY11" fmla="*/ 0 h 558800"/>
                  <a:gd name="connsiteX12" fmla="*/ 609600 w 609600"/>
                  <a:gd name="connsiteY12" fmla="*/ 0 h 55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9600" h="558800">
                    <a:moveTo>
                      <a:pt x="0" y="558800"/>
                    </a:moveTo>
                    <a:cubicBezTo>
                      <a:pt x="4233" y="533400"/>
                      <a:pt x="4557" y="507029"/>
                      <a:pt x="12700" y="482600"/>
                    </a:cubicBezTo>
                    <a:cubicBezTo>
                      <a:pt x="17527" y="468120"/>
                      <a:pt x="31274" y="458152"/>
                      <a:pt x="38100" y="444500"/>
                    </a:cubicBezTo>
                    <a:cubicBezTo>
                      <a:pt x="74859" y="370982"/>
                      <a:pt x="16675" y="440525"/>
                      <a:pt x="88900" y="368300"/>
                    </a:cubicBezTo>
                    <a:cubicBezTo>
                      <a:pt x="120822" y="272535"/>
                      <a:pt x="77761" y="390577"/>
                      <a:pt x="127000" y="292100"/>
                    </a:cubicBezTo>
                    <a:cubicBezTo>
                      <a:pt x="132987" y="280126"/>
                      <a:pt x="131337" y="264453"/>
                      <a:pt x="139700" y="254000"/>
                    </a:cubicBezTo>
                    <a:cubicBezTo>
                      <a:pt x="149235" y="242081"/>
                      <a:pt x="165100" y="237067"/>
                      <a:pt x="177800" y="228600"/>
                    </a:cubicBezTo>
                    <a:cubicBezTo>
                      <a:pt x="186267" y="215900"/>
                      <a:pt x="192407" y="201293"/>
                      <a:pt x="203200" y="190500"/>
                    </a:cubicBezTo>
                    <a:cubicBezTo>
                      <a:pt x="303100" y="90600"/>
                      <a:pt x="175372" y="251834"/>
                      <a:pt x="279400" y="127000"/>
                    </a:cubicBezTo>
                    <a:cubicBezTo>
                      <a:pt x="289171" y="115274"/>
                      <a:pt x="292881" y="98435"/>
                      <a:pt x="304800" y="88900"/>
                    </a:cubicBezTo>
                    <a:cubicBezTo>
                      <a:pt x="315253" y="80537"/>
                      <a:pt x="331198" y="82701"/>
                      <a:pt x="342900" y="76200"/>
                    </a:cubicBezTo>
                    <a:cubicBezTo>
                      <a:pt x="389132" y="50516"/>
                      <a:pt x="435962" y="0"/>
                      <a:pt x="495300" y="0"/>
                    </a:cubicBezTo>
                    <a:lnTo>
                      <a:pt x="609600" y="0"/>
                    </a:lnTo>
                  </a:path>
                </a:pathLst>
              </a:custGeom>
              <a:noFill/>
              <a:ln w="698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43" name="フリーフォーム 42"/>
              <p:cNvSpPr/>
              <p:nvPr/>
            </p:nvSpPr>
            <p:spPr>
              <a:xfrm>
                <a:off x="3146218" y="1399527"/>
                <a:ext cx="660400" cy="622300"/>
              </a:xfrm>
              <a:custGeom>
                <a:avLst/>
                <a:gdLst>
                  <a:gd name="connsiteX0" fmla="*/ 0 w 660400"/>
                  <a:gd name="connsiteY0" fmla="*/ 622300 h 622300"/>
                  <a:gd name="connsiteX1" fmla="*/ 38100 w 660400"/>
                  <a:gd name="connsiteY1" fmla="*/ 508000 h 622300"/>
                  <a:gd name="connsiteX2" fmla="*/ 76200 w 660400"/>
                  <a:gd name="connsiteY2" fmla="*/ 482600 h 622300"/>
                  <a:gd name="connsiteX3" fmla="*/ 114300 w 660400"/>
                  <a:gd name="connsiteY3" fmla="*/ 431800 h 622300"/>
                  <a:gd name="connsiteX4" fmla="*/ 177800 w 660400"/>
                  <a:gd name="connsiteY4" fmla="*/ 355600 h 622300"/>
                  <a:gd name="connsiteX5" fmla="*/ 190500 w 660400"/>
                  <a:gd name="connsiteY5" fmla="*/ 317500 h 622300"/>
                  <a:gd name="connsiteX6" fmla="*/ 279400 w 660400"/>
                  <a:gd name="connsiteY6" fmla="*/ 254000 h 622300"/>
                  <a:gd name="connsiteX7" fmla="*/ 317500 w 660400"/>
                  <a:gd name="connsiteY7" fmla="*/ 228600 h 622300"/>
                  <a:gd name="connsiteX8" fmla="*/ 419100 w 660400"/>
                  <a:gd name="connsiteY8" fmla="*/ 114300 h 622300"/>
                  <a:gd name="connsiteX9" fmla="*/ 495300 w 660400"/>
                  <a:gd name="connsiteY9" fmla="*/ 88900 h 622300"/>
                  <a:gd name="connsiteX10" fmla="*/ 533400 w 660400"/>
                  <a:gd name="connsiteY10" fmla="*/ 50800 h 622300"/>
                  <a:gd name="connsiteX11" fmla="*/ 571500 w 660400"/>
                  <a:gd name="connsiteY11" fmla="*/ 38100 h 622300"/>
                  <a:gd name="connsiteX12" fmla="*/ 622300 w 660400"/>
                  <a:gd name="connsiteY12" fmla="*/ 12700 h 622300"/>
                  <a:gd name="connsiteX13" fmla="*/ 660400 w 660400"/>
                  <a:gd name="connsiteY13" fmla="*/ 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0400" h="622300">
                    <a:moveTo>
                      <a:pt x="0" y="622300"/>
                    </a:moveTo>
                    <a:cubicBezTo>
                      <a:pt x="7999" y="582306"/>
                      <a:pt x="10426" y="541209"/>
                      <a:pt x="38100" y="508000"/>
                    </a:cubicBezTo>
                    <a:cubicBezTo>
                      <a:pt x="47871" y="496274"/>
                      <a:pt x="65407" y="493393"/>
                      <a:pt x="76200" y="482600"/>
                    </a:cubicBezTo>
                    <a:cubicBezTo>
                      <a:pt x="91167" y="467633"/>
                      <a:pt x="103082" y="449749"/>
                      <a:pt x="114300" y="431800"/>
                    </a:cubicBezTo>
                    <a:cubicBezTo>
                      <a:pt x="160337" y="358140"/>
                      <a:pt x="112813" y="398925"/>
                      <a:pt x="177800" y="355600"/>
                    </a:cubicBezTo>
                    <a:cubicBezTo>
                      <a:pt x="182033" y="342900"/>
                      <a:pt x="183074" y="328639"/>
                      <a:pt x="190500" y="317500"/>
                    </a:cubicBezTo>
                    <a:cubicBezTo>
                      <a:pt x="219143" y="274536"/>
                      <a:pt x="236616" y="278448"/>
                      <a:pt x="279400" y="254000"/>
                    </a:cubicBezTo>
                    <a:cubicBezTo>
                      <a:pt x="292652" y="246427"/>
                      <a:pt x="304800" y="237067"/>
                      <a:pt x="317500" y="228600"/>
                    </a:cubicBezTo>
                    <a:cubicBezTo>
                      <a:pt x="341703" y="192296"/>
                      <a:pt x="381817" y="126728"/>
                      <a:pt x="419100" y="114300"/>
                    </a:cubicBezTo>
                    <a:lnTo>
                      <a:pt x="495300" y="88900"/>
                    </a:lnTo>
                    <a:cubicBezTo>
                      <a:pt x="508000" y="76200"/>
                      <a:pt x="518456" y="60763"/>
                      <a:pt x="533400" y="50800"/>
                    </a:cubicBezTo>
                    <a:cubicBezTo>
                      <a:pt x="544539" y="43374"/>
                      <a:pt x="559195" y="43373"/>
                      <a:pt x="571500" y="38100"/>
                    </a:cubicBezTo>
                    <a:cubicBezTo>
                      <a:pt x="588901" y="30642"/>
                      <a:pt x="604899" y="20158"/>
                      <a:pt x="622300" y="12700"/>
                    </a:cubicBezTo>
                    <a:cubicBezTo>
                      <a:pt x="634605" y="7427"/>
                      <a:pt x="660400" y="0"/>
                      <a:pt x="660400" y="0"/>
                    </a:cubicBezTo>
                  </a:path>
                </a:pathLst>
              </a:custGeom>
              <a:noFill/>
              <a:ln w="698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44" name="フリーフォーム 43"/>
              <p:cNvSpPr/>
              <p:nvPr/>
            </p:nvSpPr>
            <p:spPr>
              <a:xfrm>
                <a:off x="2841418" y="1158227"/>
                <a:ext cx="381000" cy="901700"/>
              </a:xfrm>
              <a:custGeom>
                <a:avLst/>
                <a:gdLst>
                  <a:gd name="connsiteX0" fmla="*/ 0 w 381000"/>
                  <a:gd name="connsiteY0" fmla="*/ 0 h 901700"/>
                  <a:gd name="connsiteX1" fmla="*/ 63500 w 381000"/>
                  <a:gd name="connsiteY1" fmla="*/ 12700 h 901700"/>
                  <a:gd name="connsiteX2" fmla="*/ 139700 w 381000"/>
                  <a:gd name="connsiteY2" fmla="*/ 38100 h 901700"/>
                  <a:gd name="connsiteX3" fmla="*/ 241300 w 381000"/>
                  <a:gd name="connsiteY3" fmla="*/ 152400 h 901700"/>
                  <a:gd name="connsiteX4" fmla="*/ 279400 w 381000"/>
                  <a:gd name="connsiteY4" fmla="*/ 190500 h 901700"/>
                  <a:gd name="connsiteX5" fmla="*/ 330200 w 381000"/>
                  <a:gd name="connsiteY5" fmla="*/ 266700 h 901700"/>
                  <a:gd name="connsiteX6" fmla="*/ 355600 w 381000"/>
                  <a:gd name="connsiteY6" fmla="*/ 304800 h 901700"/>
                  <a:gd name="connsiteX7" fmla="*/ 381000 w 381000"/>
                  <a:gd name="connsiteY7" fmla="*/ 381000 h 901700"/>
                  <a:gd name="connsiteX8" fmla="*/ 368300 w 381000"/>
                  <a:gd name="connsiteY8" fmla="*/ 749300 h 901700"/>
                  <a:gd name="connsiteX9" fmla="*/ 342900 w 381000"/>
                  <a:gd name="connsiteY9" fmla="*/ 825500 h 901700"/>
                  <a:gd name="connsiteX10" fmla="*/ 330200 w 381000"/>
                  <a:gd name="connsiteY10" fmla="*/ 901700 h 90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0" h="901700">
                    <a:moveTo>
                      <a:pt x="0" y="0"/>
                    </a:moveTo>
                    <a:cubicBezTo>
                      <a:pt x="21167" y="4233"/>
                      <a:pt x="42675" y="7020"/>
                      <a:pt x="63500" y="12700"/>
                    </a:cubicBezTo>
                    <a:cubicBezTo>
                      <a:pt x="89331" y="19745"/>
                      <a:pt x="139700" y="38100"/>
                      <a:pt x="139700" y="38100"/>
                    </a:cubicBezTo>
                    <a:cubicBezTo>
                      <a:pt x="185025" y="106088"/>
                      <a:pt x="154307" y="65407"/>
                      <a:pt x="241300" y="152400"/>
                    </a:cubicBezTo>
                    <a:cubicBezTo>
                      <a:pt x="254000" y="165100"/>
                      <a:pt x="269437" y="175556"/>
                      <a:pt x="279400" y="190500"/>
                    </a:cubicBezTo>
                    <a:lnTo>
                      <a:pt x="330200" y="266700"/>
                    </a:lnTo>
                    <a:cubicBezTo>
                      <a:pt x="338667" y="279400"/>
                      <a:pt x="350773" y="290320"/>
                      <a:pt x="355600" y="304800"/>
                    </a:cubicBezTo>
                    <a:lnTo>
                      <a:pt x="381000" y="381000"/>
                    </a:lnTo>
                    <a:cubicBezTo>
                      <a:pt x="376767" y="503767"/>
                      <a:pt x="378791" y="626909"/>
                      <a:pt x="368300" y="749300"/>
                    </a:cubicBezTo>
                    <a:cubicBezTo>
                      <a:pt x="366013" y="775976"/>
                      <a:pt x="349945" y="799669"/>
                      <a:pt x="342900" y="825500"/>
                    </a:cubicBezTo>
                    <a:cubicBezTo>
                      <a:pt x="329370" y="875111"/>
                      <a:pt x="330200" y="870952"/>
                      <a:pt x="330200" y="901700"/>
                    </a:cubicBezTo>
                  </a:path>
                </a:pathLst>
              </a:custGeom>
              <a:noFill/>
              <a:ln w="698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45" name="フリーフォーム 44"/>
              <p:cNvSpPr/>
              <p:nvPr/>
            </p:nvSpPr>
            <p:spPr>
              <a:xfrm>
                <a:off x="3158918" y="1119976"/>
                <a:ext cx="685800" cy="774851"/>
              </a:xfrm>
              <a:custGeom>
                <a:avLst/>
                <a:gdLst>
                  <a:gd name="connsiteX0" fmla="*/ 0 w 685800"/>
                  <a:gd name="connsiteY0" fmla="*/ 774851 h 774851"/>
                  <a:gd name="connsiteX1" fmla="*/ 241300 w 685800"/>
                  <a:gd name="connsiteY1" fmla="*/ 266851 h 774851"/>
                  <a:gd name="connsiteX2" fmla="*/ 279400 w 685800"/>
                  <a:gd name="connsiteY2" fmla="*/ 241451 h 774851"/>
                  <a:gd name="connsiteX3" fmla="*/ 368300 w 685800"/>
                  <a:gd name="connsiteY3" fmla="*/ 152551 h 774851"/>
                  <a:gd name="connsiteX4" fmla="*/ 393700 w 685800"/>
                  <a:gd name="connsiteY4" fmla="*/ 114451 h 774851"/>
                  <a:gd name="connsiteX5" fmla="*/ 508000 w 685800"/>
                  <a:gd name="connsiteY5" fmla="*/ 50951 h 774851"/>
                  <a:gd name="connsiteX6" fmla="*/ 546100 w 685800"/>
                  <a:gd name="connsiteY6" fmla="*/ 25551 h 774851"/>
                  <a:gd name="connsiteX7" fmla="*/ 584200 w 685800"/>
                  <a:gd name="connsiteY7" fmla="*/ 12851 h 774851"/>
                  <a:gd name="connsiteX8" fmla="*/ 685800 w 685800"/>
                  <a:gd name="connsiteY8" fmla="*/ 151 h 774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800" h="774851">
                    <a:moveTo>
                      <a:pt x="0" y="774851"/>
                    </a:moveTo>
                    <a:cubicBezTo>
                      <a:pt x="80433" y="605518"/>
                      <a:pt x="154315" y="432914"/>
                      <a:pt x="241300" y="266851"/>
                    </a:cubicBezTo>
                    <a:cubicBezTo>
                      <a:pt x="248382" y="253330"/>
                      <a:pt x="269349" y="252938"/>
                      <a:pt x="279400" y="241451"/>
                    </a:cubicBezTo>
                    <a:cubicBezTo>
                      <a:pt x="363314" y="145550"/>
                      <a:pt x="289975" y="178659"/>
                      <a:pt x="368300" y="152551"/>
                    </a:cubicBezTo>
                    <a:cubicBezTo>
                      <a:pt x="376767" y="139851"/>
                      <a:pt x="382213" y="124502"/>
                      <a:pt x="393700" y="114451"/>
                    </a:cubicBezTo>
                    <a:cubicBezTo>
                      <a:pt x="500482" y="21017"/>
                      <a:pt x="432413" y="88745"/>
                      <a:pt x="508000" y="50951"/>
                    </a:cubicBezTo>
                    <a:cubicBezTo>
                      <a:pt x="521652" y="44125"/>
                      <a:pt x="532448" y="32377"/>
                      <a:pt x="546100" y="25551"/>
                    </a:cubicBezTo>
                    <a:cubicBezTo>
                      <a:pt x="558074" y="19564"/>
                      <a:pt x="571213" y="16098"/>
                      <a:pt x="584200" y="12851"/>
                    </a:cubicBezTo>
                    <a:cubicBezTo>
                      <a:pt x="644963" y="-2340"/>
                      <a:pt x="635052" y="151"/>
                      <a:pt x="685800" y="151"/>
                    </a:cubicBezTo>
                  </a:path>
                </a:pathLst>
              </a:custGeom>
              <a:noFill/>
              <a:ln w="698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46" name="フリーフォーム 45"/>
              <p:cNvSpPr/>
              <p:nvPr/>
            </p:nvSpPr>
            <p:spPr>
              <a:xfrm>
                <a:off x="3151797" y="995667"/>
                <a:ext cx="535441" cy="1074420"/>
              </a:xfrm>
              <a:custGeom>
                <a:avLst/>
                <a:gdLst>
                  <a:gd name="connsiteX0" fmla="*/ 9661 w 535441"/>
                  <a:gd name="connsiteY0" fmla="*/ 1074420 h 1074420"/>
                  <a:gd name="connsiteX1" fmla="*/ 9661 w 535441"/>
                  <a:gd name="connsiteY1" fmla="*/ 784860 h 1074420"/>
                  <a:gd name="connsiteX2" fmla="*/ 24901 w 535441"/>
                  <a:gd name="connsiteY2" fmla="*/ 731520 h 1074420"/>
                  <a:gd name="connsiteX3" fmla="*/ 47761 w 535441"/>
                  <a:gd name="connsiteY3" fmla="*/ 693420 h 1074420"/>
                  <a:gd name="connsiteX4" fmla="*/ 55381 w 535441"/>
                  <a:gd name="connsiteY4" fmla="*/ 670560 h 1074420"/>
                  <a:gd name="connsiteX5" fmla="*/ 63001 w 535441"/>
                  <a:gd name="connsiteY5" fmla="*/ 609600 h 1074420"/>
                  <a:gd name="connsiteX6" fmla="*/ 78241 w 535441"/>
                  <a:gd name="connsiteY6" fmla="*/ 586740 h 1074420"/>
                  <a:gd name="connsiteX7" fmla="*/ 116341 w 535441"/>
                  <a:gd name="connsiteY7" fmla="*/ 510540 h 1074420"/>
                  <a:gd name="connsiteX8" fmla="*/ 139201 w 535441"/>
                  <a:gd name="connsiteY8" fmla="*/ 457200 h 1074420"/>
                  <a:gd name="connsiteX9" fmla="*/ 154441 w 535441"/>
                  <a:gd name="connsiteY9" fmla="*/ 419100 h 1074420"/>
                  <a:gd name="connsiteX10" fmla="*/ 177301 w 535441"/>
                  <a:gd name="connsiteY10" fmla="*/ 396240 h 1074420"/>
                  <a:gd name="connsiteX11" fmla="*/ 192541 w 535441"/>
                  <a:gd name="connsiteY11" fmla="*/ 373380 h 1074420"/>
                  <a:gd name="connsiteX12" fmla="*/ 223021 w 535441"/>
                  <a:gd name="connsiteY12" fmla="*/ 320040 h 1074420"/>
                  <a:gd name="connsiteX13" fmla="*/ 261121 w 535441"/>
                  <a:gd name="connsiteY13" fmla="*/ 274320 h 1074420"/>
                  <a:gd name="connsiteX14" fmla="*/ 276361 w 535441"/>
                  <a:gd name="connsiteY14" fmla="*/ 213360 h 1074420"/>
                  <a:gd name="connsiteX15" fmla="*/ 337321 w 535441"/>
                  <a:gd name="connsiteY15" fmla="*/ 121920 h 1074420"/>
                  <a:gd name="connsiteX16" fmla="*/ 375421 w 535441"/>
                  <a:gd name="connsiteY16" fmla="*/ 76200 h 1074420"/>
                  <a:gd name="connsiteX17" fmla="*/ 421141 w 535441"/>
                  <a:gd name="connsiteY17" fmla="*/ 60960 h 1074420"/>
                  <a:gd name="connsiteX18" fmla="*/ 489721 w 535441"/>
                  <a:gd name="connsiteY18" fmla="*/ 30480 h 1074420"/>
                  <a:gd name="connsiteX19" fmla="*/ 512581 w 535441"/>
                  <a:gd name="connsiteY19" fmla="*/ 22860 h 1074420"/>
                  <a:gd name="connsiteX20" fmla="*/ 535441 w 535441"/>
                  <a:gd name="connsiteY20" fmla="*/ 15240 h 1074420"/>
                  <a:gd name="connsiteX21" fmla="*/ 535441 w 535441"/>
                  <a:gd name="connsiteY21" fmla="*/ 0 h 107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35441" h="1074420">
                    <a:moveTo>
                      <a:pt x="9661" y="1074420"/>
                    </a:moveTo>
                    <a:cubicBezTo>
                      <a:pt x="-3628" y="941531"/>
                      <a:pt x="-2808" y="984356"/>
                      <a:pt x="9661" y="784860"/>
                    </a:cubicBezTo>
                    <a:cubicBezTo>
                      <a:pt x="10010" y="779280"/>
                      <a:pt x="21040" y="739242"/>
                      <a:pt x="24901" y="731520"/>
                    </a:cubicBezTo>
                    <a:cubicBezTo>
                      <a:pt x="31525" y="718273"/>
                      <a:pt x="41137" y="706667"/>
                      <a:pt x="47761" y="693420"/>
                    </a:cubicBezTo>
                    <a:cubicBezTo>
                      <a:pt x="51353" y="686236"/>
                      <a:pt x="52841" y="678180"/>
                      <a:pt x="55381" y="670560"/>
                    </a:cubicBezTo>
                    <a:cubicBezTo>
                      <a:pt x="57921" y="650240"/>
                      <a:pt x="57613" y="629357"/>
                      <a:pt x="63001" y="609600"/>
                    </a:cubicBezTo>
                    <a:cubicBezTo>
                      <a:pt x="65411" y="600765"/>
                      <a:pt x="74522" y="595109"/>
                      <a:pt x="78241" y="586740"/>
                    </a:cubicBezTo>
                    <a:cubicBezTo>
                      <a:pt x="113252" y="507965"/>
                      <a:pt x="71387" y="570479"/>
                      <a:pt x="116341" y="510540"/>
                    </a:cubicBezTo>
                    <a:cubicBezTo>
                      <a:pt x="131992" y="463587"/>
                      <a:pt x="114092" y="513696"/>
                      <a:pt x="139201" y="457200"/>
                    </a:cubicBezTo>
                    <a:cubicBezTo>
                      <a:pt x="144756" y="444701"/>
                      <a:pt x="147192" y="430699"/>
                      <a:pt x="154441" y="419100"/>
                    </a:cubicBezTo>
                    <a:cubicBezTo>
                      <a:pt x="160152" y="409962"/>
                      <a:pt x="170402" y="404519"/>
                      <a:pt x="177301" y="396240"/>
                    </a:cubicBezTo>
                    <a:cubicBezTo>
                      <a:pt x="183164" y="389205"/>
                      <a:pt x="187997" y="381331"/>
                      <a:pt x="192541" y="373380"/>
                    </a:cubicBezTo>
                    <a:cubicBezTo>
                      <a:pt x="206092" y="349666"/>
                      <a:pt x="206144" y="340293"/>
                      <a:pt x="223021" y="320040"/>
                    </a:cubicBezTo>
                    <a:cubicBezTo>
                      <a:pt x="271914" y="261368"/>
                      <a:pt x="223283" y="331077"/>
                      <a:pt x="261121" y="274320"/>
                    </a:cubicBezTo>
                    <a:cubicBezTo>
                      <a:pt x="266201" y="254000"/>
                      <a:pt x="264743" y="230788"/>
                      <a:pt x="276361" y="213360"/>
                    </a:cubicBezTo>
                    <a:lnTo>
                      <a:pt x="337321" y="121920"/>
                    </a:lnTo>
                    <a:cubicBezTo>
                      <a:pt x="346807" y="107692"/>
                      <a:pt x="359890" y="84828"/>
                      <a:pt x="375421" y="76200"/>
                    </a:cubicBezTo>
                    <a:cubicBezTo>
                      <a:pt x="389464" y="68398"/>
                      <a:pt x="407775" y="69871"/>
                      <a:pt x="421141" y="60960"/>
                    </a:cubicBezTo>
                    <a:cubicBezTo>
                      <a:pt x="457367" y="36809"/>
                      <a:pt x="435313" y="48616"/>
                      <a:pt x="489721" y="30480"/>
                    </a:cubicBezTo>
                    <a:lnTo>
                      <a:pt x="512581" y="22860"/>
                    </a:lnTo>
                    <a:cubicBezTo>
                      <a:pt x="520201" y="20320"/>
                      <a:pt x="535441" y="23272"/>
                      <a:pt x="535441" y="15240"/>
                    </a:cubicBezTo>
                    <a:lnTo>
                      <a:pt x="535441" y="0"/>
                    </a:lnTo>
                  </a:path>
                </a:pathLst>
              </a:custGeom>
              <a:noFill/>
              <a:ln w="698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47" name="フリーフォーム 46"/>
              <p:cNvSpPr/>
              <p:nvPr/>
            </p:nvSpPr>
            <p:spPr>
              <a:xfrm>
                <a:off x="3176138" y="835647"/>
                <a:ext cx="305360" cy="1219200"/>
              </a:xfrm>
              <a:custGeom>
                <a:avLst/>
                <a:gdLst>
                  <a:gd name="connsiteX0" fmla="*/ 305360 w 305360"/>
                  <a:gd name="connsiteY0" fmla="*/ 0 h 1219200"/>
                  <a:gd name="connsiteX1" fmla="*/ 175820 w 305360"/>
                  <a:gd name="connsiteY1" fmla="*/ 274320 h 1219200"/>
                  <a:gd name="connsiteX2" fmla="*/ 168200 w 305360"/>
                  <a:gd name="connsiteY2" fmla="*/ 312420 h 1219200"/>
                  <a:gd name="connsiteX3" fmla="*/ 152960 w 305360"/>
                  <a:gd name="connsiteY3" fmla="*/ 358140 h 1219200"/>
                  <a:gd name="connsiteX4" fmla="*/ 137720 w 305360"/>
                  <a:gd name="connsiteY4" fmla="*/ 403860 h 1219200"/>
                  <a:gd name="connsiteX5" fmla="*/ 130100 w 305360"/>
                  <a:gd name="connsiteY5" fmla="*/ 426720 h 1219200"/>
                  <a:gd name="connsiteX6" fmla="*/ 114860 w 305360"/>
                  <a:gd name="connsiteY6" fmla="*/ 495300 h 1219200"/>
                  <a:gd name="connsiteX7" fmla="*/ 107240 w 305360"/>
                  <a:gd name="connsiteY7" fmla="*/ 525780 h 1219200"/>
                  <a:gd name="connsiteX8" fmla="*/ 92000 w 305360"/>
                  <a:gd name="connsiteY8" fmla="*/ 601980 h 1219200"/>
                  <a:gd name="connsiteX9" fmla="*/ 84380 w 305360"/>
                  <a:gd name="connsiteY9" fmla="*/ 640080 h 1219200"/>
                  <a:gd name="connsiteX10" fmla="*/ 76760 w 305360"/>
                  <a:gd name="connsiteY10" fmla="*/ 883920 h 1219200"/>
                  <a:gd name="connsiteX11" fmla="*/ 61520 w 305360"/>
                  <a:gd name="connsiteY11" fmla="*/ 929640 h 1219200"/>
                  <a:gd name="connsiteX12" fmla="*/ 46280 w 305360"/>
                  <a:gd name="connsiteY12" fmla="*/ 982980 h 1219200"/>
                  <a:gd name="connsiteX13" fmla="*/ 38660 w 305360"/>
                  <a:gd name="connsiteY13" fmla="*/ 1036320 h 1219200"/>
                  <a:gd name="connsiteX14" fmla="*/ 31040 w 305360"/>
                  <a:gd name="connsiteY14" fmla="*/ 1066800 h 1219200"/>
                  <a:gd name="connsiteX15" fmla="*/ 23420 w 305360"/>
                  <a:gd name="connsiteY15" fmla="*/ 1104900 h 1219200"/>
                  <a:gd name="connsiteX16" fmla="*/ 15800 w 305360"/>
                  <a:gd name="connsiteY16" fmla="*/ 1135380 h 1219200"/>
                  <a:gd name="connsiteX17" fmla="*/ 560 w 305360"/>
                  <a:gd name="connsiteY17" fmla="*/ 1188720 h 1219200"/>
                  <a:gd name="connsiteX18" fmla="*/ 560 w 305360"/>
                  <a:gd name="connsiteY18" fmla="*/ 121920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5360" h="1219200">
                    <a:moveTo>
                      <a:pt x="305360" y="0"/>
                    </a:moveTo>
                    <a:cubicBezTo>
                      <a:pt x="262180" y="91440"/>
                      <a:pt x="195652" y="175161"/>
                      <a:pt x="175820" y="274320"/>
                    </a:cubicBezTo>
                    <a:cubicBezTo>
                      <a:pt x="173280" y="287020"/>
                      <a:pt x="171608" y="299925"/>
                      <a:pt x="168200" y="312420"/>
                    </a:cubicBezTo>
                    <a:cubicBezTo>
                      <a:pt x="163973" y="327918"/>
                      <a:pt x="158040" y="342900"/>
                      <a:pt x="152960" y="358140"/>
                    </a:cubicBezTo>
                    <a:lnTo>
                      <a:pt x="137720" y="403860"/>
                    </a:lnTo>
                    <a:cubicBezTo>
                      <a:pt x="135180" y="411480"/>
                      <a:pt x="132048" y="418928"/>
                      <a:pt x="130100" y="426720"/>
                    </a:cubicBezTo>
                    <a:cubicBezTo>
                      <a:pt x="111516" y="501054"/>
                      <a:pt x="134208" y="408235"/>
                      <a:pt x="114860" y="495300"/>
                    </a:cubicBezTo>
                    <a:cubicBezTo>
                      <a:pt x="112588" y="505523"/>
                      <a:pt x="109434" y="515540"/>
                      <a:pt x="107240" y="525780"/>
                    </a:cubicBezTo>
                    <a:cubicBezTo>
                      <a:pt x="101813" y="551108"/>
                      <a:pt x="97080" y="576580"/>
                      <a:pt x="92000" y="601980"/>
                    </a:cubicBezTo>
                    <a:lnTo>
                      <a:pt x="84380" y="640080"/>
                    </a:lnTo>
                    <a:cubicBezTo>
                      <a:pt x="81840" y="721360"/>
                      <a:pt x="83160" y="802853"/>
                      <a:pt x="76760" y="883920"/>
                    </a:cubicBezTo>
                    <a:cubicBezTo>
                      <a:pt x="75496" y="899935"/>
                      <a:pt x="65416" y="914055"/>
                      <a:pt x="61520" y="929640"/>
                    </a:cubicBezTo>
                    <a:cubicBezTo>
                      <a:pt x="51952" y="967912"/>
                      <a:pt x="57212" y="950185"/>
                      <a:pt x="46280" y="982980"/>
                    </a:cubicBezTo>
                    <a:cubicBezTo>
                      <a:pt x="43740" y="1000760"/>
                      <a:pt x="41873" y="1018649"/>
                      <a:pt x="38660" y="1036320"/>
                    </a:cubicBezTo>
                    <a:cubicBezTo>
                      <a:pt x="36787" y="1046624"/>
                      <a:pt x="33312" y="1056577"/>
                      <a:pt x="31040" y="1066800"/>
                    </a:cubicBezTo>
                    <a:cubicBezTo>
                      <a:pt x="28230" y="1079443"/>
                      <a:pt x="26230" y="1092257"/>
                      <a:pt x="23420" y="1104900"/>
                    </a:cubicBezTo>
                    <a:cubicBezTo>
                      <a:pt x="21148" y="1115123"/>
                      <a:pt x="18677" y="1125310"/>
                      <a:pt x="15800" y="1135380"/>
                    </a:cubicBezTo>
                    <a:cubicBezTo>
                      <a:pt x="10177" y="1155062"/>
                      <a:pt x="3207" y="1167545"/>
                      <a:pt x="560" y="1188720"/>
                    </a:cubicBezTo>
                    <a:cubicBezTo>
                      <a:pt x="-700" y="1198802"/>
                      <a:pt x="560" y="1209040"/>
                      <a:pt x="560" y="1219200"/>
                    </a:cubicBezTo>
                  </a:path>
                </a:pathLst>
              </a:custGeom>
              <a:noFill/>
              <a:ln w="698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48" name="フリーフォーム 47"/>
              <p:cNvSpPr/>
              <p:nvPr/>
            </p:nvSpPr>
            <p:spPr>
              <a:xfrm>
                <a:off x="2795698" y="1390191"/>
                <a:ext cx="365760" cy="687516"/>
              </a:xfrm>
              <a:custGeom>
                <a:avLst/>
                <a:gdLst>
                  <a:gd name="connsiteX0" fmla="*/ 365760 w 365760"/>
                  <a:gd name="connsiteY0" fmla="*/ 687516 h 687516"/>
                  <a:gd name="connsiteX1" fmla="*/ 358140 w 365760"/>
                  <a:gd name="connsiteY1" fmla="*/ 618936 h 687516"/>
                  <a:gd name="connsiteX2" fmla="*/ 350520 w 365760"/>
                  <a:gd name="connsiteY2" fmla="*/ 588456 h 687516"/>
                  <a:gd name="connsiteX3" fmla="*/ 335280 w 365760"/>
                  <a:gd name="connsiteY3" fmla="*/ 458916 h 687516"/>
                  <a:gd name="connsiteX4" fmla="*/ 327660 w 365760"/>
                  <a:gd name="connsiteY4" fmla="*/ 397956 h 687516"/>
                  <a:gd name="connsiteX5" fmla="*/ 304800 w 365760"/>
                  <a:gd name="connsiteY5" fmla="*/ 321756 h 687516"/>
                  <a:gd name="connsiteX6" fmla="*/ 281940 w 365760"/>
                  <a:gd name="connsiteY6" fmla="*/ 222696 h 687516"/>
                  <a:gd name="connsiteX7" fmla="*/ 251460 w 365760"/>
                  <a:gd name="connsiteY7" fmla="*/ 176976 h 687516"/>
                  <a:gd name="connsiteX8" fmla="*/ 220980 w 365760"/>
                  <a:gd name="connsiteY8" fmla="*/ 138876 h 687516"/>
                  <a:gd name="connsiteX9" fmla="*/ 190500 w 365760"/>
                  <a:gd name="connsiteY9" fmla="*/ 108396 h 687516"/>
                  <a:gd name="connsiteX10" fmla="*/ 175260 w 365760"/>
                  <a:gd name="connsiteY10" fmla="*/ 55056 h 687516"/>
                  <a:gd name="connsiteX11" fmla="*/ 99060 w 365760"/>
                  <a:gd name="connsiteY11" fmla="*/ 16956 h 687516"/>
                  <a:gd name="connsiteX12" fmla="*/ 76200 w 365760"/>
                  <a:gd name="connsiteY12" fmla="*/ 1716 h 687516"/>
                  <a:gd name="connsiteX13" fmla="*/ 0 w 365760"/>
                  <a:gd name="connsiteY13" fmla="*/ 1716 h 687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5760" h="687516">
                    <a:moveTo>
                      <a:pt x="365760" y="687516"/>
                    </a:moveTo>
                    <a:cubicBezTo>
                      <a:pt x="363220" y="664656"/>
                      <a:pt x="361637" y="641669"/>
                      <a:pt x="358140" y="618936"/>
                    </a:cubicBezTo>
                    <a:cubicBezTo>
                      <a:pt x="356548" y="608585"/>
                      <a:pt x="351677" y="598865"/>
                      <a:pt x="350520" y="588456"/>
                    </a:cubicBezTo>
                    <a:cubicBezTo>
                      <a:pt x="335501" y="453284"/>
                      <a:pt x="355712" y="520211"/>
                      <a:pt x="335280" y="458916"/>
                    </a:cubicBezTo>
                    <a:cubicBezTo>
                      <a:pt x="332740" y="438596"/>
                      <a:pt x="331951" y="417980"/>
                      <a:pt x="327660" y="397956"/>
                    </a:cubicBezTo>
                    <a:cubicBezTo>
                      <a:pt x="303802" y="286618"/>
                      <a:pt x="319776" y="404122"/>
                      <a:pt x="304800" y="321756"/>
                    </a:cubicBezTo>
                    <a:cubicBezTo>
                      <a:pt x="299970" y="295188"/>
                      <a:pt x="298333" y="247285"/>
                      <a:pt x="281940" y="222696"/>
                    </a:cubicBezTo>
                    <a:cubicBezTo>
                      <a:pt x="271780" y="207456"/>
                      <a:pt x="257252" y="194352"/>
                      <a:pt x="251460" y="176976"/>
                    </a:cubicBezTo>
                    <a:cubicBezTo>
                      <a:pt x="240944" y="145428"/>
                      <a:pt x="250523" y="158571"/>
                      <a:pt x="220980" y="138876"/>
                    </a:cubicBezTo>
                    <a:cubicBezTo>
                      <a:pt x="200660" y="77916"/>
                      <a:pt x="231140" y="149036"/>
                      <a:pt x="190500" y="108396"/>
                    </a:cubicBezTo>
                    <a:cubicBezTo>
                      <a:pt x="186527" y="104423"/>
                      <a:pt x="175754" y="55748"/>
                      <a:pt x="175260" y="55056"/>
                    </a:cubicBezTo>
                    <a:cubicBezTo>
                      <a:pt x="149577" y="19100"/>
                      <a:pt x="134505" y="40586"/>
                      <a:pt x="99060" y="16956"/>
                    </a:cubicBezTo>
                    <a:cubicBezTo>
                      <a:pt x="91440" y="11876"/>
                      <a:pt x="85252" y="3109"/>
                      <a:pt x="76200" y="1716"/>
                    </a:cubicBezTo>
                    <a:cubicBezTo>
                      <a:pt x="51095" y="-2146"/>
                      <a:pt x="25400" y="1716"/>
                      <a:pt x="0" y="1716"/>
                    </a:cubicBezTo>
                  </a:path>
                </a:pathLst>
              </a:custGeom>
              <a:noFill/>
              <a:ln w="698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49" name="フリーフォーム 48"/>
              <p:cNvSpPr/>
              <p:nvPr/>
            </p:nvSpPr>
            <p:spPr>
              <a:xfrm>
                <a:off x="3146218" y="1628127"/>
                <a:ext cx="518160" cy="457200"/>
              </a:xfrm>
              <a:custGeom>
                <a:avLst/>
                <a:gdLst>
                  <a:gd name="connsiteX0" fmla="*/ 0 w 518160"/>
                  <a:gd name="connsiteY0" fmla="*/ 457200 h 457200"/>
                  <a:gd name="connsiteX1" fmla="*/ 7620 w 518160"/>
                  <a:gd name="connsiteY1" fmla="*/ 411480 h 457200"/>
                  <a:gd name="connsiteX2" fmla="*/ 60960 w 518160"/>
                  <a:gd name="connsiteY2" fmla="*/ 320040 h 457200"/>
                  <a:gd name="connsiteX3" fmla="*/ 83820 w 518160"/>
                  <a:gd name="connsiteY3" fmla="*/ 274320 h 457200"/>
                  <a:gd name="connsiteX4" fmla="*/ 106680 w 518160"/>
                  <a:gd name="connsiteY4" fmla="*/ 228600 h 457200"/>
                  <a:gd name="connsiteX5" fmla="*/ 129540 w 518160"/>
                  <a:gd name="connsiteY5" fmla="*/ 213360 h 457200"/>
                  <a:gd name="connsiteX6" fmla="*/ 167640 w 518160"/>
                  <a:gd name="connsiteY6" fmla="*/ 175260 h 457200"/>
                  <a:gd name="connsiteX7" fmla="*/ 213360 w 518160"/>
                  <a:gd name="connsiteY7" fmla="*/ 129540 h 457200"/>
                  <a:gd name="connsiteX8" fmla="*/ 236220 w 518160"/>
                  <a:gd name="connsiteY8" fmla="*/ 106680 h 457200"/>
                  <a:gd name="connsiteX9" fmla="*/ 266700 w 518160"/>
                  <a:gd name="connsiteY9" fmla="*/ 91440 h 457200"/>
                  <a:gd name="connsiteX10" fmla="*/ 289560 w 518160"/>
                  <a:gd name="connsiteY10" fmla="*/ 76200 h 457200"/>
                  <a:gd name="connsiteX11" fmla="*/ 312420 w 518160"/>
                  <a:gd name="connsiteY11" fmla="*/ 68580 h 457200"/>
                  <a:gd name="connsiteX12" fmla="*/ 335280 w 518160"/>
                  <a:gd name="connsiteY12" fmla="*/ 45720 h 457200"/>
                  <a:gd name="connsiteX13" fmla="*/ 358140 w 518160"/>
                  <a:gd name="connsiteY13" fmla="*/ 38100 h 457200"/>
                  <a:gd name="connsiteX14" fmla="*/ 426720 w 518160"/>
                  <a:gd name="connsiteY14" fmla="*/ 7620 h 457200"/>
                  <a:gd name="connsiteX15" fmla="*/ 449580 w 518160"/>
                  <a:gd name="connsiteY15" fmla="*/ 0 h 457200"/>
                  <a:gd name="connsiteX16" fmla="*/ 518160 w 518160"/>
                  <a:gd name="connsiteY16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8160" h="457200">
                    <a:moveTo>
                      <a:pt x="0" y="457200"/>
                    </a:moveTo>
                    <a:cubicBezTo>
                      <a:pt x="2540" y="441960"/>
                      <a:pt x="2424" y="426030"/>
                      <a:pt x="7620" y="411480"/>
                    </a:cubicBezTo>
                    <a:cubicBezTo>
                      <a:pt x="24056" y="365459"/>
                      <a:pt x="35495" y="353994"/>
                      <a:pt x="60960" y="320040"/>
                    </a:cubicBezTo>
                    <a:cubicBezTo>
                      <a:pt x="80113" y="262581"/>
                      <a:pt x="54277" y="333406"/>
                      <a:pt x="83820" y="274320"/>
                    </a:cubicBezTo>
                    <a:cubicBezTo>
                      <a:pt x="96215" y="249530"/>
                      <a:pt x="84842" y="250438"/>
                      <a:pt x="106680" y="228600"/>
                    </a:cubicBezTo>
                    <a:cubicBezTo>
                      <a:pt x="113156" y="222124"/>
                      <a:pt x="121920" y="218440"/>
                      <a:pt x="129540" y="213360"/>
                    </a:cubicBezTo>
                    <a:cubicBezTo>
                      <a:pt x="160944" y="166255"/>
                      <a:pt x="126076" y="212205"/>
                      <a:pt x="167640" y="175260"/>
                    </a:cubicBezTo>
                    <a:cubicBezTo>
                      <a:pt x="183749" y="160941"/>
                      <a:pt x="198120" y="144780"/>
                      <a:pt x="213360" y="129540"/>
                    </a:cubicBezTo>
                    <a:cubicBezTo>
                      <a:pt x="220980" y="121920"/>
                      <a:pt x="226581" y="111499"/>
                      <a:pt x="236220" y="106680"/>
                    </a:cubicBezTo>
                    <a:cubicBezTo>
                      <a:pt x="246380" y="101600"/>
                      <a:pt x="256837" y="97076"/>
                      <a:pt x="266700" y="91440"/>
                    </a:cubicBezTo>
                    <a:cubicBezTo>
                      <a:pt x="274651" y="86896"/>
                      <a:pt x="281369" y="80296"/>
                      <a:pt x="289560" y="76200"/>
                    </a:cubicBezTo>
                    <a:cubicBezTo>
                      <a:pt x="296744" y="72608"/>
                      <a:pt x="304800" y="71120"/>
                      <a:pt x="312420" y="68580"/>
                    </a:cubicBezTo>
                    <a:cubicBezTo>
                      <a:pt x="320040" y="60960"/>
                      <a:pt x="326314" y="51698"/>
                      <a:pt x="335280" y="45720"/>
                    </a:cubicBezTo>
                    <a:cubicBezTo>
                      <a:pt x="341963" y="41265"/>
                      <a:pt x="350956" y="41692"/>
                      <a:pt x="358140" y="38100"/>
                    </a:cubicBezTo>
                    <a:cubicBezTo>
                      <a:pt x="430593" y="1874"/>
                      <a:pt x="308767" y="46938"/>
                      <a:pt x="426720" y="7620"/>
                    </a:cubicBezTo>
                    <a:cubicBezTo>
                      <a:pt x="434340" y="5080"/>
                      <a:pt x="441548" y="0"/>
                      <a:pt x="449580" y="0"/>
                    </a:cubicBezTo>
                    <a:lnTo>
                      <a:pt x="518160" y="0"/>
                    </a:lnTo>
                  </a:path>
                </a:pathLst>
              </a:custGeom>
              <a:noFill/>
              <a:ln w="698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25" name="フリーフォーム 24"/>
            <p:cNvSpPr/>
            <p:nvPr/>
          </p:nvSpPr>
          <p:spPr>
            <a:xfrm>
              <a:off x="3844717" y="717573"/>
              <a:ext cx="165503" cy="54899"/>
            </a:xfrm>
            <a:custGeom>
              <a:avLst/>
              <a:gdLst>
                <a:gd name="connsiteX0" fmla="*/ 0 w 177800"/>
                <a:gd name="connsiteY0" fmla="*/ 165115 h 165115"/>
                <a:gd name="connsiteX1" fmla="*/ 88900 w 177800"/>
                <a:gd name="connsiteY1" fmla="*/ 50815 h 165115"/>
                <a:gd name="connsiteX2" fmla="*/ 177800 w 177800"/>
                <a:gd name="connsiteY2" fmla="*/ 15 h 16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00" h="165115">
                  <a:moveTo>
                    <a:pt x="0" y="165115"/>
                  </a:moveTo>
                  <a:cubicBezTo>
                    <a:pt x="29548" y="120792"/>
                    <a:pt x="47579" y="82954"/>
                    <a:pt x="88900" y="50815"/>
                  </a:cubicBezTo>
                  <a:cubicBezTo>
                    <a:pt x="157233" y="-2333"/>
                    <a:pt x="136152" y="15"/>
                    <a:pt x="177800" y="15"/>
                  </a:cubicBezTo>
                </a:path>
              </a:pathLst>
            </a:custGeom>
            <a:noFill/>
            <a:ln w="698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フリーフォーム 25"/>
            <p:cNvSpPr/>
            <p:nvPr/>
          </p:nvSpPr>
          <p:spPr>
            <a:xfrm>
              <a:off x="3705739" y="800588"/>
              <a:ext cx="90252" cy="73472"/>
            </a:xfrm>
            <a:custGeom>
              <a:avLst/>
              <a:gdLst>
                <a:gd name="connsiteX0" fmla="*/ 0 w 177800"/>
                <a:gd name="connsiteY0" fmla="*/ 165115 h 165115"/>
                <a:gd name="connsiteX1" fmla="*/ 88900 w 177800"/>
                <a:gd name="connsiteY1" fmla="*/ 50815 h 165115"/>
                <a:gd name="connsiteX2" fmla="*/ 177800 w 177800"/>
                <a:gd name="connsiteY2" fmla="*/ 15 h 16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00" h="165115">
                  <a:moveTo>
                    <a:pt x="0" y="165115"/>
                  </a:moveTo>
                  <a:cubicBezTo>
                    <a:pt x="29548" y="120792"/>
                    <a:pt x="47579" y="82954"/>
                    <a:pt x="88900" y="50815"/>
                  </a:cubicBezTo>
                  <a:cubicBezTo>
                    <a:pt x="157233" y="-2333"/>
                    <a:pt x="136152" y="15"/>
                    <a:pt x="177800" y="15"/>
                  </a:cubicBezTo>
                </a:path>
              </a:pathLst>
            </a:custGeom>
            <a:noFill/>
            <a:ln w="698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7" name="フリーフォーム 26"/>
            <p:cNvSpPr/>
            <p:nvPr/>
          </p:nvSpPr>
          <p:spPr>
            <a:xfrm>
              <a:off x="3268838" y="1339469"/>
              <a:ext cx="510540" cy="427437"/>
            </a:xfrm>
            <a:custGeom>
              <a:avLst/>
              <a:gdLst>
                <a:gd name="connsiteX0" fmla="*/ 0 w 510540"/>
                <a:gd name="connsiteY0" fmla="*/ 427437 h 427437"/>
                <a:gd name="connsiteX1" fmla="*/ 7620 w 510540"/>
                <a:gd name="connsiteY1" fmla="*/ 389337 h 427437"/>
                <a:gd name="connsiteX2" fmla="*/ 38100 w 510540"/>
                <a:gd name="connsiteY2" fmla="*/ 343617 h 427437"/>
                <a:gd name="connsiteX3" fmla="*/ 76200 w 510540"/>
                <a:gd name="connsiteY3" fmla="*/ 267417 h 427437"/>
                <a:gd name="connsiteX4" fmla="*/ 106680 w 510540"/>
                <a:gd name="connsiteY4" fmla="*/ 221697 h 427437"/>
                <a:gd name="connsiteX5" fmla="*/ 121920 w 510540"/>
                <a:gd name="connsiteY5" fmla="*/ 198837 h 427437"/>
                <a:gd name="connsiteX6" fmla="*/ 144780 w 510540"/>
                <a:gd name="connsiteY6" fmla="*/ 183597 h 427437"/>
                <a:gd name="connsiteX7" fmla="*/ 152400 w 510540"/>
                <a:gd name="connsiteY7" fmla="*/ 160737 h 427437"/>
                <a:gd name="connsiteX8" fmla="*/ 175260 w 510540"/>
                <a:gd name="connsiteY8" fmla="*/ 145497 h 427437"/>
                <a:gd name="connsiteX9" fmla="*/ 220980 w 510540"/>
                <a:gd name="connsiteY9" fmla="*/ 99777 h 427437"/>
                <a:gd name="connsiteX10" fmla="*/ 236220 w 510540"/>
                <a:gd name="connsiteY10" fmla="*/ 76917 h 427437"/>
                <a:gd name="connsiteX11" fmla="*/ 304800 w 510540"/>
                <a:gd name="connsiteY11" fmla="*/ 38817 h 427437"/>
                <a:gd name="connsiteX12" fmla="*/ 327660 w 510540"/>
                <a:gd name="connsiteY12" fmla="*/ 23577 h 427437"/>
                <a:gd name="connsiteX13" fmla="*/ 388620 w 510540"/>
                <a:gd name="connsiteY13" fmla="*/ 8337 h 427437"/>
                <a:gd name="connsiteX14" fmla="*/ 510540 w 510540"/>
                <a:gd name="connsiteY14" fmla="*/ 717 h 42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540" h="427437">
                  <a:moveTo>
                    <a:pt x="0" y="427437"/>
                  </a:moveTo>
                  <a:cubicBezTo>
                    <a:pt x="2540" y="414737"/>
                    <a:pt x="2261" y="401128"/>
                    <a:pt x="7620" y="389337"/>
                  </a:cubicBezTo>
                  <a:cubicBezTo>
                    <a:pt x="15199" y="372663"/>
                    <a:pt x="38100" y="343617"/>
                    <a:pt x="38100" y="343617"/>
                  </a:cubicBezTo>
                  <a:cubicBezTo>
                    <a:pt x="55561" y="273772"/>
                    <a:pt x="35912" y="294275"/>
                    <a:pt x="76200" y="267417"/>
                  </a:cubicBezTo>
                  <a:lnTo>
                    <a:pt x="106680" y="221697"/>
                  </a:lnTo>
                  <a:cubicBezTo>
                    <a:pt x="111760" y="214077"/>
                    <a:pt x="114300" y="203917"/>
                    <a:pt x="121920" y="198837"/>
                  </a:cubicBezTo>
                  <a:lnTo>
                    <a:pt x="144780" y="183597"/>
                  </a:lnTo>
                  <a:cubicBezTo>
                    <a:pt x="147320" y="175977"/>
                    <a:pt x="147382" y="167009"/>
                    <a:pt x="152400" y="160737"/>
                  </a:cubicBezTo>
                  <a:cubicBezTo>
                    <a:pt x="158121" y="153586"/>
                    <a:pt x="168415" y="151581"/>
                    <a:pt x="175260" y="145497"/>
                  </a:cubicBezTo>
                  <a:cubicBezTo>
                    <a:pt x="191369" y="131178"/>
                    <a:pt x="209025" y="117710"/>
                    <a:pt x="220980" y="99777"/>
                  </a:cubicBezTo>
                  <a:cubicBezTo>
                    <a:pt x="226060" y="92157"/>
                    <a:pt x="229328" y="82948"/>
                    <a:pt x="236220" y="76917"/>
                  </a:cubicBezTo>
                  <a:cubicBezTo>
                    <a:pt x="300289" y="20856"/>
                    <a:pt x="259448" y="61493"/>
                    <a:pt x="304800" y="38817"/>
                  </a:cubicBezTo>
                  <a:cubicBezTo>
                    <a:pt x="312991" y="34721"/>
                    <a:pt x="319469" y="27673"/>
                    <a:pt x="327660" y="23577"/>
                  </a:cubicBezTo>
                  <a:cubicBezTo>
                    <a:pt x="342767" y="16023"/>
                    <a:pt x="374957" y="10821"/>
                    <a:pt x="388620" y="8337"/>
                  </a:cubicBezTo>
                  <a:cubicBezTo>
                    <a:pt x="453497" y="-3459"/>
                    <a:pt x="428586" y="717"/>
                    <a:pt x="510540" y="717"/>
                  </a:cubicBezTo>
                </a:path>
              </a:pathLst>
            </a:custGeom>
            <a:noFill/>
            <a:ln w="698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8" name="フリーフォーム 27"/>
            <p:cNvSpPr/>
            <p:nvPr/>
          </p:nvSpPr>
          <p:spPr>
            <a:xfrm flipV="1">
              <a:off x="2818133" y="947656"/>
              <a:ext cx="123924" cy="45719"/>
            </a:xfrm>
            <a:custGeom>
              <a:avLst/>
              <a:gdLst>
                <a:gd name="connsiteX0" fmla="*/ 0 w 177800"/>
                <a:gd name="connsiteY0" fmla="*/ 165115 h 165115"/>
                <a:gd name="connsiteX1" fmla="*/ 88900 w 177800"/>
                <a:gd name="connsiteY1" fmla="*/ 50815 h 165115"/>
                <a:gd name="connsiteX2" fmla="*/ 177800 w 177800"/>
                <a:gd name="connsiteY2" fmla="*/ 15 h 16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00" h="165115">
                  <a:moveTo>
                    <a:pt x="0" y="165115"/>
                  </a:moveTo>
                  <a:cubicBezTo>
                    <a:pt x="29548" y="120792"/>
                    <a:pt x="47579" y="82954"/>
                    <a:pt x="88900" y="50815"/>
                  </a:cubicBezTo>
                  <a:cubicBezTo>
                    <a:pt x="157233" y="-2333"/>
                    <a:pt x="136152" y="15"/>
                    <a:pt x="177800" y="15"/>
                  </a:cubicBezTo>
                </a:path>
              </a:pathLst>
            </a:custGeom>
            <a:noFill/>
            <a:ln w="698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9" name="フリーフォーム 28"/>
            <p:cNvSpPr/>
            <p:nvPr/>
          </p:nvSpPr>
          <p:spPr>
            <a:xfrm>
              <a:off x="3113199" y="607632"/>
              <a:ext cx="45719" cy="138333"/>
            </a:xfrm>
            <a:custGeom>
              <a:avLst/>
              <a:gdLst>
                <a:gd name="connsiteX0" fmla="*/ 0 w 177800"/>
                <a:gd name="connsiteY0" fmla="*/ 165115 h 165115"/>
                <a:gd name="connsiteX1" fmla="*/ 88900 w 177800"/>
                <a:gd name="connsiteY1" fmla="*/ 50815 h 165115"/>
                <a:gd name="connsiteX2" fmla="*/ 177800 w 177800"/>
                <a:gd name="connsiteY2" fmla="*/ 15 h 16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00" h="165115">
                  <a:moveTo>
                    <a:pt x="0" y="165115"/>
                  </a:moveTo>
                  <a:cubicBezTo>
                    <a:pt x="29548" y="120792"/>
                    <a:pt x="47579" y="82954"/>
                    <a:pt x="88900" y="50815"/>
                  </a:cubicBezTo>
                  <a:cubicBezTo>
                    <a:pt x="157233" y="-2333"/>
                    <a:pt x="136152" y="15"/>
                    <a:pt x="177800" y="15"/>
                  </a:cubicBezTo>
                </a:path>
              </a:pathLst>
            </a:custGeom>
            <a:noFill/>
            <a:ln w="698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7700010" y="4544892"/>
            <a:ext cx="1164600" cy="1049838"/>
            <a:chOff x="4501248" y="1526938"/>
            <a:chExt cx="739256" cy="714441"/>
          </a:xfrm>
        </p:grpSpPr>
        <p:sp>
          <p:nvSpPr>
            <p:cNvPr id="51" name="フローチャート: 準備 50"/>
            <p:cNvSpPr/>
            <p:nvPr/>
          </p:nvSpPr>
          <p:spPr>
            <a:xfrm>
              <a:off x="4501248" y="1705574"/>
              <a:ext cx="146304" cy="105772"/>
            </a:xfrm>
            <a:prstGeom prst="flowChartPreparati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52" name="フローチャート: 準備 51"/>
            <p:cNvSpPr/>
            <p:nvPr/>
          </p:nvSpPr>
          <p:spPr>
            <a:xfrm>
              <a:off x="4747401" y="1526938"/>
              <a:ext cx="146304" cy="105772"/>
            </a:xfrm>
            <a:prstGeom prst="flowChartPreparati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53" name="フローチャート: 準備 52"/>
            <p:cNvSpPr/>
            <p:nvPr/>
          </p:nvSpPr>
          <p:spPr>
            <a:xfrm>
              <a:off x="4920083" y="1939148"/>
              <a:ext cx="146304" cy="105772"/>
            </a:xfrm>
            <a:prstGeom prst="flowChartPreparati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54" name="フローチャート: 準備 53"/>
            <p:cNvSpPr/>
            <p:nvPr/>
          </p:nvSpPr>
          <p:spPr>
            <a:xfrm>
              <a:off x="5038498" y="1667631"/>
              <a:ext cx="146304" cy="105772"/>
            </a:xfrm>
            <a:prstGeom prst="flowChartPreparati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55" name="フローチャート: 準備 54"/>
            <p:cNvSpPr/>
            <p:nvPr/>
          </p:nvSpPr>
          <p:spPr>
            <a:xfrm>
              <a:off x="4653648" y="1857974"/>
              <a:ext cx="146304" cy="105772"/>
            </a:xfrm>
            <a:prstGeom prst="flowChartPreparati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56" name="フローチャート: 準備 55"/>
            <p:cNvSpPr/>
            <p:nvPr/>
          </p:nvSpPr>
          <p:spPr>
            <a:xfrm>
              <a:off x="4583637" y="2112725"/>
              <a:ext cx="146304" cy="105772"/>
            </a:xfrm>
            <a:prstGeom prst="flowChartPreparati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57" name="フローチャート: 準備 56"/>
            <p:cNvSpPr/>
            <p:nvPr/>
          </p:nvSpPr>
          <p:spPr>
            <a:xfrm>
              <a:off x="5094200" y="2135607"/>
              <a:ext cx="146304" cy="105772"/>
            </a:xfrm>
            <a:prstGeom prst="flowChartPreparati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58" name="フリーフォーム 57"/>
          <p:cNvSpPr/>
          <p:nvPr/>
        </p:nvSpPr>
        <p:spPr>
          <a:xfrm rot="14040041">
            <a:off x="103471" y="5064104"/>
            <a:ext cx="805552" cy="869679"/>
          </a:xfrm>
          <a:custGeom>
            <a:avLst/>
            <a:gdLst>
              <a:gd name="connsiteX0" fmla="*/ 309966 w 2433234"/>
              <a:gd name="connsiteY0" fmla="*/ 2526224 h 3208486"/>
              <a:gd name="connsiteX1" fmla="*/ 216976 w 2433234"/>
              <a:gd name="connsiteY1" fmla="*/ 2510725 h 3208486"/>
              <a:gd name="connsiteX2" fmla="*/ 185979 w 2433234"/>
              <a:gd name="connsiteY2" fmla="*/ 2464231 h 3208486"/>
              <a:gd name="connsiteX3" fmla="*/ 139484 w 2433234"/>
              <a:gd name="connsiteY3" fmla="*/ 2309247 h 3208486"/>
              <a:gd name="connsiteX4" fmla="*/ 170481 w 2433234"/>
              <a:gd name="connsiteY4" fmla="*/ 2138766 h 3208486"/>
              <a:gd name="connsiteX5" fmla="*/ 294468 w 2433234"/>
              <a:gd name="connsiteY5" fmla="*/ 2030278 h 3208486"/>
              <a:gd name="connsiteX6" fmla="*/ 387457 w 2433234"/>
              <a:gd name="connsiteY6" fmla="*/ 1968285 h 3208486"/>
              <a:gd name="connsiteX7" fmla="*/ 511444 w 2433234"/>
              <a:gd name="connsiteY7" fmla="*/ 1937288 h 3208486"/>
              <a:gd name="connsiteX8" fmla="*/ 666427 w 2433234"/>
              <a:gd name="connsiteY8" fmla="*/ 1999281 h 3208486"/>
              <a:gd name="connsiteX9" fmla="*/ 697423 w 2433234"/>
              <a:gd name="connsiteY9" fmla="*/ 2092271 h 3208486"/>
              <a:gd name="connsiteX10" fmla="*/ 712922 w 2433234"/>
              <a:gd name="connsiteY10" fmla="*/ 2138766 h 3208486"/>
              <a:gd name="connsiteX11" fmla="*/ 697423 w 2433234"/>
              <a:gd name="connsiteY11" fmla="*/ 2278251 h 3208486"/>
              <a:gd name="connsiteX12" fmla="*/ 681925 w 2433234"/>
              <a:gd name="connsiteY12" fmla="*/ 2324746 h 3208486"/>
              <a:gd name="connsiteX13" fmla="*/ 588935 w 2433234"/>
              <a:gd name="connsiteY13" fmla="*/ 2386739 h 3208486"/>
              <a:gd name="connsiteX14" fmla="*/ 418454 w 2433234"/>
              <a:gd name="connsiteY14" fmla="*/ 2371241 h 3208486"/>
              <a:gd name="connsiteX15" fmla="*/ 371959 w 2433234"/>
              <a:gd name="connsiteY15" fmla="*/ 2309247 h 3208486"/>
              <a:gd name="connsiteX16" fmla="*/ 309966 w 2433234"/>
              <a:gd name="connsiteY16" fmla="*/ 2200759 h 3208486"/>
              <a:gd name="connsiteX17" fmla="*/ 263471 w 2433234"/>
              <a:gd name="connsiteY17" fmla="*/ 1999281 h 3208486"/>
              <a:gd name="connsiteX18" fmla="*/ 247973 w 2433234"/>
              <a:gd name="connsiteY18" fmla="*/ 1952786 h 3208486"/>
              <a:gd name="connsiteX19" fmla="*/ 263471 w 2433234"/>
              <a:gd name="connsiteY19" fmla="*/ 1782305 h 3208486"/>
              <a:gd name="connsiteX20" fmla="*/ 278969 w 2433234"/>
              <a:gd name="connsiteY20" fmla="*/ 1720312 h 3208486"/>
              <a:gd name="connsiteX21" fmla="*/ 309966 w 2433234"/>
              <a:gd name="connsiteY21" fmla="*/ 1627322 h 3208486"/>
              <a:gd name="connsiteX22" fmla="*/ 325464 w 2433234"/>
              <a:gd name="connsiteY22" fmla="*/ 1580827 h 3208486"/>
              <a:gd name="connsiteX23" fmla="*/ 356461 w 2433234"/>
              <a:gd name="connsiteY23" fmla="*/ 1487837 h 3208486"/>
              <a:gd name="connsiteX24" fmla="*/ 371959 w 2433234"/>
              <a:gd name="connsiteY24" fmla="*/ 1441342 h 3208486"/>
              <a:gd name="connsiteX25" fmla="*/ 418454 w 2433234"/>
              <a:gd name="connsiteY25" fmla="*/ 1394847 h 3208486"/>
              <a:gd name="connsiteX26" fmla="*/ 449451 w 2433234"/>
              <a:gd name="connsiteY26" fmla="*/ 1348353 h 3208486"/>
              <a:gd name="connsiteX27" fmla="*/ 495945 w 2433234"/>
              <a:gd name="connsiteY27" fmla="*/ 1332854 h 3208486"/>
              <a:gd name="connsiteX28" fmla="*/ 542440 w 2433234"/>
              <a:gd name="connsiteY28" fmla="*/ 1301858 h 3208486"/>
              <a:gd name="connsiteX29" fmla="*/ 635430 w 2433234"/>
              <a:gd name="connsiteY29" fmla="*/ 1270861 h 3208486"/>
              <a:gd name="connsiteX30" fmla="*/ 805912 w 2433234"/>
              <a:gd name="connsiteY30" fmla="*/ 1286359 h 3208486"/>
              <a:gd name="connsiteX31" fmla="*/ 852407 w 2433234"/>
              <a:gd name="connsiteY31" fmla="*/ 1301858 h 3208486"/>
              <a:gd name="connsiteX32" fmla="*/ 914400 w 2433234"/>
              <a:gd name="connsiteY32" fmla="*/ 1394847 h 3208486"/>
              <a:gd name="connsiteX33" fmla="*/ 945396 w 2433234"/>
              <a:gd name="connsiteY33" fmla="*/ 1441342 h 3208486"/>
              <a:gd name="connsiteX34" fmla="*/ 929898 w 2433234"/>
              <a:gd name="connsiteY34" fmla="*/ 1596325 h 3208486"/>
              <a:gd name="connsiteX35" fmla="*/ 883403 w 2433234"/>
              <a:gd name="connsiteY35" fmla="*/ 1642820 h 3208486"/>
              <a:gd name="connsiteX36" fmla="*/ 852407 w 2433234"/>
              <a:gd name="connsiteY36" fmla="*/ 1689315 h 3208486"/>
              <a:gd name="connsiteX37" fmla="*/ 697423 w 2433234"/>
              <a:gd name="connsiteY37" fmla="*/ 1673817 h 3208486"/>
              <a:gd name="connsiteX38" fmla="*/ 604434 w 2433234"/>
              <a:gd name="connsiteY38" fmla="*/ 1642820 h 3208486"/>
              <a:gd name="connsiteX39" fmla="*/ 588935 w 2433234"/>
              <a:gd name="connsiteY39" fmla="*/ 1596325 h 3208486"/>
              <a:gd name="connsiteX40" fmla="*/ 526942 w 2433234"/>
              <a:gd name="connsiteY40" fmla="*/ 1503336 h 3208486"/>
              <a:gd name="connsiteX41" fmla="*/ 557939 w 2433234"/>
              <a:gd name="connsiteY41" fmla="*/ 1193370 h 3208486"/>
              <a:gd name="connsiteX42" fmla="*/ 588935 w 2433234"/>
              <a:gd name="connsiteY42" fmla="*/ 1100380 h 3208486"/>
              <a:gd name="connsiteX43" fmla="*/ 635430 w 2433234"/>
              <a:gd name="connsiteY43" fmla="*/ 1053885 h 3208486"/>
              <a:gd name="connsiteX44" fmla="*/ 666427 w 2433234"/>
              <a:gd name="connsiteY44" fmla="*/ 1007390 h 3208486"/>
              <a:gd name="connsiteX45" fmla="*/ 759417 w 2433234"/>
              <a:gd name="connsiteY45" fmla="*/ 960895 h 3208486"/>
              <a:gd name="connsiteX46" fmla="*/ 852407 w 2433234"/>
              <a:gd name="connsiteY46" fmla="*/ 898902 h 3208486"/>
              <a:gd name="connsiteX47" fmla="*/ 898901 w 2433234"/>
              <a:gd name="connsiteY47" fmla="*/ 867905 h 3208486"/>
              <a:gd name="connsiteX48" fmla="*/ 1007390 w 2433234"/>
              <a:gd name="connsiteY48" fmla="*/ 836908 h 3208486"/>
              <a:gd name="connsiteX49" fmla="*/ 1193369 w 2433234"/>
              <a:gd name="connsiteY49" fmla="*/ 867905 h 3208486"/>
              <a:gd name="connsiteX50" fmla="*/ 1255362 w 2433234"/>
              <a:gd name="connsiteY50" fmla="*/ 976393 h 3208486"/>
              <a:gd name="connsiteX51" fmla="*/ 1286359 w 2433234"/>
              <a:gd name="connsiteY51" fmla="*/ 1022888 h 3208486"/>
              <a:gd name="connsiteX52" fmla="*/ 1301857 w 2433234"/>
              <a:gd name="connsiteY52" fmla="*/ 1069383 h 3208486"/>
              <a:gd name="connsiteX53" fmla="*/ 1301857 w 2433234"/>
              <a:gd name="connsiteY53" fmla="*/ 1534332 h 3208486"/>
              <a:gd name="connsiteX54" fmla="*/ 1286359 w 2433234"/>
              <a:gd name="connsiteY54" fmla="*/ 1580827 h 3208486"/>
              <a:gd name="connsiteX55" fmla="*/ 1270861 w 2433234"/>
              <a:gd name="connsiteY55" fmla="*/ 1658319 h 3208486"/>
              <a:gd name="connsiteX56" fmla="*/ 1208868 w 2433234"/>
              <a:gd name="connsiteY56" fmla="*/ 1813302 h 3208486"/>
              <a:gd name="connsiteX57" fmla="*/ 1162373 w 2433234"/>
              <a:gd name="connsiteY57" fmla="*/ 1859797 h 3208486"/>
              <a:gd name="connsiteX58" fmla="*/ 1131376 w 2433234"/>
              <a:gd name="connsiteY58" fmla="*/ 1906292 h 3208486"/>
              <a:gd name="connsiteX59" fmla="*/ 1115878 w 2433234"/>
              <a:gd name="connsiteY59" fmla="*/ 1952786 h 3208486"/>
              <a:gd name="connsiteX60" fmla="*/ 1053884 w 2433234"/>
              <a:gd name="connsiteY60" fmla="*/ 2061275 h 3208486"/>
              <a:gd name="connsiteX61" fmla="*/ 1038386 w 2433234"/>
              <a:gd name="connsiteY61" fmla="*/ 2107770 h 3208486"/>
              <a:gd name="connsiteX62" fmla="*/ 976393 w 2433234"/>
              <a:gd name="connsiteY62" fmla="*/ 2216258 h 3208486"/>
              <a:gd name="connsiteX63" fmla="*/ 945396 w 2433234"/>
              <a:gd name="connsiteY63" fmla="*/ 2324746 h 3208486"/>
              <a:gd name="connsiteX64" fmla="*/ 898901 w 2433234"/>
              <a:gd name="connsiteY64" fmla="*/ 2495227 h 3208486"/>
              <a:gd name="connsiteX65" fmla="*/ 883403 w 2433234"/>
              <a:gd name="connsiteY65" fmla="*/ 2603715 h 3208486"/>
              <a:gd name="connsiteX66" fmla="*/ 914400 w 2433234"/>
              <a:gd name="connsiteY66" fmla="*/ 2774197 h 3208486"/>
              <a:gd name="connsiteX67" fmla="*/ 1007390 w 2433234"/>
              <a:gd name="connsiteY67" fmla="*/ 2836190 h 3208486"/>
              <a:gd name="connsiteX68" fmla="*/ 1053884 w 2433234"/>
              <a:gd name="connsiteY68" fmla="*/ 2867186 h 3208486"/>
              <a:gd name="connsiteX69" fmla="*/ 1100379 w 2433234"/>
              <a:gd name="connsiteY69" fmla="*/ 2898183 h 3208486"/>
              <a:gd name="connsiteX70" fmla="*/ 1146874 w 2433234"/>
              <a:gd name="connsiteY70" fmla="*/ 2913681 h 3208486"/>
              <a:gd name="connsiteX71" fmla="*/ 1348352 w 2433234"/>
              <a:gd name="connsiteY71" fmla="*/ 2898183 h 3208486"/>
              <a:gd name="connsiteX72" fmla="*/ 1456840 w 2433234"/>
              <a:gd name="connsiteY72" fmla="*/ 2836190 h 3208486"/>
              <a:gd name="connsiteX73" fmla="*/ 1503335 w 2433234"/>
              <a:gd name="connsiteY73" fmla="*/ 2789695 h 3208486"/>
              <a:gd name="connsiteX74" fmla="*/ 1549830 w 2433234"/>
              <a:gd name="connsiteY74" fmla="*/ 2774197 h 3208486"/>
              <a:gd name="connsiteX75" fmla="*/ 1565329 w 2433234"/>
              <a:gd name="connsiteY75" fmla="*/ 2727702 h 3208486"/>
              <a:gd name="connsiteX76" fmla="*/ 1627322 w 2433234"/>
              <a:gd name="connsiteY76" fmla="*/ 2619214 h 3208486"/>
              <a:gd name="connsiteX77" fmla="*/ 1673817 w 2433234"/>
              <a:gd name="connsiteY77" fmla="*/ 2510725 h 3208486"/>
              <a:gd name="connsiteX78" fmla="*/ 1720312 w 2433234"/>
              <a:gd name="connsiteY78" fmla="*/ 2448732 h 3208486"/>
              <a:gd name="connsiteX79" fmla="*/ 1766807 w 2433234"/>
              <a:gd name="connsiteY79" fmla="*/ 2293749 h 3208486"/>
              <a:gd name="connsiteX80" fmla="*/ 1782305 w 2433234"/>
              <a:gd name="connsiteY80" fmla="*/ 2247254 h 3208486"/>
              <a:gd name="connsiteX81" fmla="*/ 1766807 w 2433234"/>
              <a:gd name="connsiteY81" fmla="*/ 2154264 h 3208486"/>
              <a:gd name="connsiteX82" fmla="*/ 1751308 w 2433234"/>
              <a:gd name="connsiteY82" fmla="*/ 2107770 h 3208486"/>
              <a:gd name="connsiteX83" fmla="*/ 1038386 w 2433234"/>
              <a:gd name="connsiteY83" fmla="*/ 2030278 h 3208486"/>
              <a:gd name="connsiteX84" fmla="*/ 991891 w 2433234"/>
              <a:gd name="connsiteY84" fmla="*/ 1999281 h 3208486"/>
              <a:gd name="connsiteX85" fmla="*/ 945396 w 2433234"/>
              <a:gd name="connsiteY85" fmla="*/ 1952786 h 3208486"/>
              <a:gd name="connsiteX86" fmla="*/ 898901 w 2433234"/>
              <a:gd name="connsiteY86" fmla="*/ 1937288 h 3208486"/>
              <a:gd name="connsiteX87" fmla="*/ 790413 w 2433234"/>
              <a:gd name="connsiteY87" fmla="*/ 1906292 h 3208486"/>
              <a:gd name="connsiteX88" fmla="*/ 743918 w 2433234"/>
              <a:gd name="connsiteY88" fmla="*/ 1875295 h 3208486"/>
              <a:gd name="connsiteX89" fmla="*/ 697423 w 2433234"/>
              <a:gd name="connsiteY89" fmla="*/ 1859797 h 3208486"/>
              <a:gd name="connsiteX90" fmla="*/ 604434 w 2433234"/>
              <a:gd name="connsiteY90" fmla="*/ 1797803 h 3208486"/>
              <a:gd name="connsiteX91" fmla="*/ 542440 w 2433234"/>
              <a:gd name="connsiteY91" fmla="*/ 1751308 h 3208486"/>
              <a:gd name="connsiteX92" fmla="*/ 480447 w 2433234"/>
              <a:gd name="connsiteY92" fmla="*/ 1735810 h 3208486"/>
              <a:gd name="connsiteX93" fmla="*/ 356461 w 2433234"/>
              <a:gd name="connsiteY93" fmla="*/ 1642820 h 3208486"/>
              <a:gd name="connsiteX94" fmla="*/ 154983 w 2433234"/>
              <a:gd name="connsiteY94" fmla="*/ 1487837 h 3208486"/>
              <a:gd name="connsiteX95" fmla="*/ 108488 w 2433234"/>
              <a:gd name="connsiteY95" fmla="*/ 1379349 h 3208486"/>
              <a:gd name="connsiteX96" fmla="*/ 77491 w 2433234"/>
              <a:gd name="connsiteY96" fmla="*/ 1317356 h 3208486"/>
              <a:gd name="connsiteX97" fmla="*/ 46495 w 2433234"/>
              <a:gd name="connsiteY97" fmla="*/ 1224366 h 3208486"/>
              <a:gd name="connsiteX98" fmla="*/ 15498 w 2433234"/>
              <a:gd name="connsiteY98" fmla="*/ 1131376 h 3208486"/>
              <a:gd name="connsiteX99" fmla="*/ 0 w 2433234"/>
              <a:gd name="connsiteY99" fmla="*/ 1069383 h 3208486"/>
              <a:gd name="connsiteX100" fmla="*/ 30996 w 2433234"/>
              <a:gd name="connsiteY100" fmla="*/ 852407 h 3208486"/>
              <a:gd name="connsiteX101" fmla="*/ 46495 w 2433234"/>
              <a:gd name="connsiteY101" fmla="*/ 790414 h 3208486"/>
              <a:gd name="connsiteX102" fmla="*/ 77491 w 2433234"/>
              <a:gd name="connsiteY102" fmla="*/ 743919 h 3208486"/>
              <a:gd name="connsiteX103" fmla="*/ 92990 w 2433234"/>
              <a:gd name="connsiteY103" fmla="*/ 697424 h 3208486"/>
              <a:gd name="connsiteX104" fmla="*/ 123986 w 2433234"/>
              <a:gd name="connsiteY104" fmla="*/ 635431 h 3208486"/>
              <a:gd name="connsiteX105" fmla="*/ 139484 w 2433234"/>
              <a:gd name="connsiteY105" fmla="*/ 588936 h 3208486"/>
              <a:gd name="connsiteX106" fmla="*/ 232474 w 2433234"/>
              <a:gd name="connsiteY106" fmla="*/ 526942 h 3208486"/>
              <a:gd name="connsiteX107" fmla="*/ 263471 w 2433234"/>
              <a:gd name="connsiteY107" fmla="*/ 480447 h 3208486"/>
              <a:gd name="connsiteX108" fmla="*/ 402956 w 2433234"/>
              <a:gd name="connsiteY108" fmla="*/ 387458 h 3208486"/>
              <a:gd name="connsiteX109" fmla="*/ 495945 w 2433234"/>
              <a:gd name="connsiteY109" fmla="*/ 325464 h 3208486"/>
              <a:gd name="connsiteX110" fmla="*/ 650929 w 2433234"/>
              <a:gd name="connsiteY110" fmla="*/ 154983 h 3208486"/>
              <a:gd name="connsiteX111" fmla="*/ 743918 w 2433234"/>
              <a:gd name="connsiteY111" fmla="*/ 108488 h 3208486"/>
              <a:gd name="connsiteX112" fmla="*/ 945396 w 2433234"/>
              <a:gd name="connsiteY112" fmla="*/ 30997 h 3208486"/>
              <a:gd name="connsiteX113" fmla="*/ 991891 w 2433234"/>
              <a:gd name="connsiteY113" fmla="*/ 15498 h 3208486"/>
              <a:gd name="connsiteX114" fmla="*/ 1084881 w 2433234"/>
              <a:gd name="connsiteY114" fmla="*/ 0 h 3208486"/>
              <a:gd name="connsiteX115" fmla="*/ 1410345 w 2433234"/>
              <a:gd name="connsiteY115" fmla="*/ 15498 h 3208486"/>
              <a:gd name="connsiteX116" fmla="*/ 1503335 w 2433234"/>
              <a:gd name="connsiteY116" fmla="*/ 77492 h 3208486"/>
              <a:gd name="connsiteX117" fmla="*/ 1549830 w 2433234"/>
              <a:gd name="connsiteY117" fmla="*/ 108488 h 3208486"/>
              <a:gd name="connsiteX118" fmla="*/ 1596325 w 2433234"/>
              <a:gd name="connsiteY118" fmla="*/ 201478 h 3208486"/>
              <a:gd name="connsiteX119" fmla="*/ 1627322 w 2433234"/>
              <a:gd name="connsiteY119" fmla="*/ 247973 h 3208486"/>
              <a:gd name="connsiteX120" fmla="*/ 1627322 w 2433234"/>
              <a:gd name="connsiteY120" fmla="*/ 759417 h 3208486"/>
              <a:gd name="connsiteX121" fmla="*/ 1596325 w 2433234"/>
              <a:gd name="connsiteY121" fmla="*/ 1007390 h 3208486"/>
              <a:gd name="connsiteX122" fmla="*/ 1565329 w 2433234"/>
              <a:gd name="connsiteY122" fmla="*/ 1069383 h 3208486"/>
              <a:gd name="connsiteX123" fmla="*/ 1549830 w 2433234"/>
              <a:gd name="connsiteY123" fmla="*/ 1146875 h 3208486"/>
              <a:gd name="connsiteX124" fmla="*/ 1503335 w 2433234"/>
              <a:gd name="connsiteY124" fmla="*/ 1224366 h 3208486"/>
              <a:gd name="connsiteX125" fmla="*/ 1487837 w 2433234"/>
              <a:gd name="connsiteY125" fmla="*/ 1332854 h 3208486"/>
              <a:gd name="connsiteX126" fmla="*/ 1472339 w 2433234"/>
              <a:gd name="connsiteY126" fmla="*/ 1379349 h 3208486"/>
              <a:gd name="connsiteX127" fmla="*/ 1456840 w 2433234"/>
              <a:gd name="connsiteY127" fmla="*/ 1441342 h 3208486"/>
              <a:gd name="connsiteX128" fmla="*/ 1441342 w 2433234"/>
              <a:gd name="connsiteY128" fmla="*/ 1487837 h 3208486"/>
              <a:gd name="connsiteX129" fmla="*/ 1425844 w 2433234"/>
              <a:gd name="connsiteY129" fmla="*/ 1565329 h 3208486"/>
              <a:gd name="connsiteX130" fmla="*/ 1441342 w 2433234"/>
              <a:gd name="connsiteY130" fmla="*/ 2247254 h 3208486"/>
              <a:gd name="connsiteX131" fmla="*/ 1518834 w 2433234"/>
              <a:gd name="connsiteY131" fmla="*/ 2340244 h 3208486"/>
              <a:gd name="connsiteX132" fmla="*/ 1549830 w 2433234"/>
              <a:gd name="connsiteY132" fmla="*/ 2386739 h 3208486"/>
              <a:gd name="connsiteX133" fmla="*/ 1642820 w 2433234"/>
              <a:gd name="connsiteY133" fmla="*/ 2448732 h 3208486"/>
              <a:gd name="connsiteX134" fmla="*/ 1673817 w 2433234"/>
              <a:gd name="connsiteY134" fmla="*/ 2495227 h 3208486"/>
              <a:gd name="connsiteX135" fmla="*/ 1720312 w 2433234"/>
              <a:gd name="connsiteY135" fmla="*/ 2510725 h 3208486"/>
              <a:gd name="connsiteX136" fmla="*/ 1828800 w 2433234"/>
              <a:gd name="connsiteY136" fmla="*/ 2557220 h 3208486"/>
              <a:gd name="connsiteX137" fmla="*/ 1937288 w 2433234"/>
              <a:gd name="connsiteY137" fmla="*/ 2541722 h 3208486"/>
              <a:gd name="connsiteX138" fmla="*/ 2030278 w 2433234"/>
              <a:gd name="connsiteY138" fmla="*/ 2495227 h 3208486"/>
              <a:gd name="connsiteX139" fmla="*/ 2123268 w 2433234"/>
              <a:gd name="connsiteY139" fmla="*/ 2479729 h 3208486"/>
              <a:gd name="connsiteX140" fmla="*/ 2216257 w 2433234"/>
              <a:gd name="connsiteY140" fmla="*/ 2417736 h 3208486"/>
              <a:gd name="connsiteX141" fmla="*/ 2262752 w 2433234"/>
              <a:gd name="connsiteY141" fmla="*/ 2402237 h 3208486"/>
              <a:gd name="connsiteX142" fmla="*/ 2309247 w 2433234"/>
              <a:gd name="connsiteY142" fmla="*/ 2355742 h 3208486"/>
              <a:gd name="connsiteX143" fmla="*/ 2371240 w 2433234"/>
              <a:gd name="connsiteY143" fmla="*/ 2309247 h 3208486"/>
              <a:gd name="connsiteX144" fmla="*/ 2402237 w 2433234"/>
              <a:gd name="connsiteY144" fmla="*/ 2216258 h 3208486"/>
              <a:gd name="connsiteX145" fmla="*/ 2433234 w 2433234"/>
              <a:gd name="connsiteY145" fmla="*/ 2154264 h 3208486"/>
              <a:gd name="connsiteX146" fmla="*/ 2417735 w 2433234"/>
              <a:gd name="connsiteY146" fmla="*/ 1983783 h 3208486"/>
              <a:gd name="connsiteX147" fmla="*/ 2371240 w 2433234"/>
              <a:gd name="connsiteY147" fmla="*/ 1921790 h 3208486"/>
              <a:gd name="connsiteX148" fmla="*/ 2293749 w 2433234"/>
              <a:gd name="connsiteY148" fmla="*/ 1782305 h 3208486"/>
              <a:gd name="connsiteX149" fmla="*/ 2154264 w 2433234"/>
              <a:gd name="connsiteY149" fmla="*/ 1689315 h 3208486"/>
              <a:gd name="connsiteX150" fmla="*/ 1983783 w 2433234"/>
              <a:gd name="connsiteY150" fmla="*/ 1720312 h 3208486"/>
              <a:gd name="connsiteX151" fmla="*/ 1952786 w 2433234"/>
              <a:gd name="connsiteY151" fmla="*/ 1766807 h 3208486"/>
              <a:gd name="connsiteX152" fmla="*/ 1921790 w 2433234"/>
              <a:gd name="connsiteY152" fmla="*/ 1906292 h 3208486"/>
              <a:gd name="connsiteX153" fmla="*/ 1906291 w 2433234"/>
              <a:gd name="connsiteY153" fmla="*/ 2030278 h 3208486"/>
              <a:gd name="connsiteX154" fmla="*/ 1952786 w 2433234"/>
              <a:gd name="connsiteY154" fmla="*/ 2185261 h 3208486"/>
              <a:gd name="connsiteX155" fmla="*/ 1983783 w 2433234"/>
              <a:gd name="connsiteY155" fmla="*/ 2247254 h 3208486"/>
              <a:gd name="connsiteX156" fmla="*/ 2076773 w 2433234"/>
              <a:gd name="connsiteY156" fmla="*/ 2309247 h 3208486"/>
              <a:gd name="connsiteX157" fmla="*/ 2185261 w 2433234"/>
              <a:gd name="connsiteY157" fmla="*/ 2402237 h 3208486"/>
              <a:gd name="connsiteX158" fmla="*/ 2293749 w 2433234"/>
              <a:gd name="connsiteY158" fmla="*/ 2588217 h 3208486"/>
              <a:gd name="connsiteX159" fmla="*/ 2309247 w 2433234"/>
              <a:gd name="connsiteY159" fmla="*/ 2634712 h 3208486"/>
              <a:gd name="connsiteX160" fmla="*/ 2278251 w 2433234"/>
              <a:gd name="connsiteY160" fmla="*/ 2929180 h 3208486"/>
              <a:gd name="connsiteX161" fmla="*/ 2247254 w 2433234"/>
              <a:gd name="connsiteY161" fmla="*/ 2991173 h 3208486"/>
              <a:gd name="connsiteX162" fmla="*/ 2138766 w 2433234"/>
              <a:gd name="connsiteY162" fmla="*/ 3084163 h 3208486"/>
              <a:gd name="connsiteX163" fmla="*/ 2045776 w 2433234"/>
              <a:gd name="connsiteY163" fmla="*/ 3146156 h 3208486"/>
              <a:gd name="connsiteX164" fmla="*/ 1983783 w 2433234"/>
              <a:gd name="connsiteY164" fmla="*/ 3161654 h 3208486"/>
              <a:gd name="connsiteX165" fmla="*/ 1937288 w 2433234"/>
              <a:gd name="connsiteY165" fmla="*/ 3192651 h 3208486"/>
              <a:gd name="connsiteX166" fmla="*/ 1689315 w 2433234"/>
              <a:gd name="connsiteY166" fmla="*/ 3208149 h 320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433234" h="3208486">
                <a:moveTo>
                  <a:pt x="309966" y="2526224"/>
                </a:moveTo>
                <a:cubicBezTo>
                  <a:pt x="278969" y="2521058"/>
                  <a:pt x="245083" y="2524778"/>
                  <a:pt x="216976" y="2510725"/>
                </a:cubicBezTo>
                <a:cubicBezTo>
                  <a:pt x="200316" y="2502395"/>
                  <a:pt x="193544" y="2481252"/>
                  <a:pt x="185979" y="2464231"/>
                </a:cubicBezTo>
                <a:cubicBezTo>
                  <a:pt x="164421" y="2415725"/>
                  <a:pt x="152364" y="2360764"/>
                  <a:pt x="139484" y="2309247"/>
                </a:cubicBezTo>
                <a:cubicBezTo>
                  <a:pt x="144826" y="2266513"/>
                  <a:pt x="146591" y="2186546"/>
                  <a:pt x="170481" y="2138766"/>
                </a:cubicBezTo>
                <a:cubicBezTo>
                  <a:pt x="202769" y="2074190"/>
                  <a:pt x="224726" y="2076773"/>
                  <a:pt x="294468" y="2030278"/>
                </a:cubicBezTo>
                <a:cubicBezTo>
                  <a:pt x="294472" y="2030275"/>
                  <a:pt x="387452" y="1968286"/>
                  <a:pt x="387457" y="1968285"/>
                </a:cubicBezTo>
                <a:cubicBezTo>
                  <a:pt x="480968" y="1949582"/>
                  <a:pt x="439958" y="1961116"/>
                  <a:pt x="511444" y="1937288"/>
                </a:cubicBezTo>
                <a:cubicBezTo>
                  <a:pt x="611216" y="1949759"/>
                  <a:pt x="631421" y="1920518"/>
                  <a:pt x="666427" y="1999281"/>
                </a:cubicBezTo>
                <a:cubicBezTo>
                  <a:pt x="679697" y="2029138"/>
                  <a:pt x="687091" y="2061274"/>
                  <a:pt x="697423" y="2092271"/>
                </a:cubicBezTo>
                <a:lnTo>
                  <a:pt x="712922" y="2138766"/>
                </a:lnTo>
                <a:cubicBezTo>
                  <a:pt x="707756" y="2185261"/>
                  <a:pt x="705114" y="2232106"/>
                  <a:pt x="697423" y="2278251"/>
                </a:cubicBezTo>
                <a:cubicBezTo>
                  <a:pt x="694737" y="2294365"/>
                  <a:pt x="693477" y="2313194"/>
                  <a:pt x="681925" y="2324746"/>
                </a:cubicBezTo>
                <a:cubicBezTo>
                  <a:pt x="655583" y="2351088"/>
                  <a:pt x="588935" y="2386739"/>
                  <a:pt x="588935" y="2386739"/>
                </a:cubicBezTo>
                <a:cubicBezTo>
                  <a:pt x="532108" y="2381573"/>
                  <a:pt x="472191" y="2390433"/>
                  <a:pt x="418454" y="2371241"/>
                </a:cubicBezTo>
                <a:cubicBezTo>
                  <a:pt x="394128" y="2362553"/>
                  <a:pt x="386973" y="2330266"/>
                  <a:pt x="371959" y="2309247"/>
                </a:cubicBezTo>
                <a:cubicBezTo>
                  <a:pt x="350698" y="2279481"/>
                  <a:pt x="321320" y="2234820"/>
                  <a:pt x="309966" y="2200759"/>
                </a:cubicBezTo>
                <a:cubicBezTo>
                  <a:pt x="271388" y="2085023"/>
                  <a:pt x="288061" y="2097643"/>
                  <a:pt x="263471" y="1999281"/>
                </a:cubicBezTo>
                <a:cubicBezTo>
                  <a:pt x="259509" y="1983432"/>
                  <a:pt x="253139" y="1968284"/>
                  <a:pt x="247973" y="1952786"/>
                </a:cubicBezTo>
                <a:cubicBezTo>
                  <a:pt x="253139" y="1895959"/>
                  <a:pt x="255930" y="1838866"/>
                  <a:pt x="263471" y="1782305"/>
                </a:cubicBezTo>
                <a:cubicBezTo>
                  <a:pt x="266286" y="1761192"/>
                  <a:pt x="272848" y="1740714"/>
                  <a:pt x="278969" y="1720312"/>
                </a:cubicBezTo>
                <a:cubicBezTo>
                  <a:pt x="288358" y="1689017"/>
                  <a:pt x="299634" y="1658319"/>
                  <a:pt x="309966" y="1627322"/>
                </a:cubicBezTo>
                <a:lnTo>
                  <a:pt x="325464" y="1580827"/>
                </a:lnTo>
                <a:lnTo>
                  <a:pt x="356461" y="1487837"/>
                </a:lnTo>
                <a:cubicBezTo>
                  <a:pt x="361627" y="1472339"/>
                  <a:pt x="360407" y="1452894"/>
                  <a:pt x="371959" y="1441342"/>
                </a:cubicBezTo>
                <a:cubicBezTo>
                  <a:pt x="387457" y="1425844"/>
                  <a:pt x="404422" y="1411685"/>
                  <a:pt x="418454" y="1394847"/>
                </a:cubicBezTo>
                <a:cubicBezTo>
                  <a:pt x="430378" y="1380538"/>
                  <a:pt x="434906" y="1359989"/>
                  <a:pt x="449451" y="1348353"/>
                </a:cubicBezTo>
                <a:cubicBezTo>
                  <a:pt x="462208" y="1338148"/>
                  <a:pt x="481333" y="1340160"/>
                  <a:pt x="495945" y="1332854"/>
                </a:cubicBezTo>
                <a:cubicBezTo>
                  <a:pt x="512605" y="1324524"/>
                  <a:pt x="525419" y="1309423"/>
                  <a:pt x="542440" y="1301858"/>
                </a:cubicBezTo>
                <a:cubicBezTo>
                  <a:pt x="572297" y="1288588"/>
                  <a:pt x="635430" y="1270861"/>
                  <a:pt x="635430" y="1270861"/>
                </a:cubicBezTo>
                <a:cubicBezTo>
                  <a:pt x="692257" y="1276027"/>
                  <a:pt x="749424" y="1278289"/>
                  <a:pt x="805912" y="1286359"/>
                </a:cubicBezTo>
                <a:cubicBezTo>
                  <a:pt x="822085" y="1288669"/>
                  <a:pt x="840855" y="1290306"/>
                  <a:pt x="852407" y="1301858"/>
                </a:cubicBezTo>
                <a:cubicBezTo>
                  <a:pt x="878749" y="1328200"/>
                  <a:pt x="893736" y="1363851"/>
                  <a:pt x="914400" y="1394847"/>
                </a:cubicBezTo>
                <a:lnTo>
                  <a:pt x="945396" y="1441342"/>
                </a:lnTo>
                <a:cubicBezTo>
                  <a:pt x="940230" y="1493003"/>
                  <a:pt x="945166" y="1546702"/>
                  <a:pt x="929898" y="1596325"/>
                </a:cubicBezTo>
                <a:cubicBezTo>
                  <a:pt x="923452" y="1617274"/>
                  <a:pt x="897434" y="1625982"/>
                  <a:pt x="883403" y="1642820"/>
                </a:cubicBezTo>
                <a:cubicBezTo>
                  <a:pt x="871479" y="1657129"/>
                  <a:pt x="862739" y="1673817"/>
                  <a:pt x="852407" y="1689315"/>
                </a:cubicBezTo>
                <a:cubicBezTo>
                  <a:pt x="800746" y="1684149"/>
                  <a:pt x="748453" y="1683385"/>
                  <a:pt x="697423" y="1673817"/>
                </a:cubicBezTo>
                <a:cubicBezTo>
                  <a:pt x="665310" y="1667796"/>
                  <a:pt x="604434" y="1642820"/>
                  <a:pt x="604434" y="1642820"/>
                </a:cubicBezTo>
                <a:cubicBezTo>
                  <a:pt x="599268" y="1627322"/>
                  <a:pt x="596869" y="1610606"/>
                  <a:pt x="588935" y="1596325"/>
                </a:cubicBezTo>
                <a:cubicBezTo>
                  <a:pt x="570843" y="1563760"/>
                  <a:pt x="526942" y="1503336"/>
                  <a:pt x="526942" y="1503336"/>
                </a:cubicBezTo>
                <a:cubicBezTo>
                  <a:pt x="536488" y="1350589"/>
                  <a:pt x="524225" y="1305750"/>
                  <a:pt x="557939" y="1193370"/>
                </a:cubicBezTo>
                <a:cubicBezTo>
                  <a:pt x="567328" y="1162075"/>
                  <a:pt x="565831" y="1123484"/>
                  <a:pt x="588935" y="1100380"/>
                </a:cubicBezTo>
                <a:cubicBezTo>
                  <a:pt x="604433" y="1084882"/>
                  <a:pt x="621398" y="1070723"/>
                  <a:pt x="635430" y="1053885"/>
                </a:cubicBezTo>
                <a:cubicBezTo>
                  <a:pt x="647355" y="1039576"/>
                  <a:pt x="653256" y="1020561"/>
                  <a:pt x="666427" y="1007390"/>
                </a:cubicBezTo>
                <a:cubicBezTo>
                  <a:pt x="696472" y="977345"/>
                  <a:pt x="721600" y="973500"/>
                  <a:pt x="759417" y="960895"/>
                </a:cubicBezTo>
                <a:lnTo>
                  <a:pt x="852407" y="898902"/>
                </a:lnTo>
                <a:cubicBezTo>
                  <a:pt x="867905" y="888570"/>
                  <a:pt x="881230" y="873795"/>
                  <a:pt x="898901" y="867905"/>
                </a:cubicBezTo>
                <a:cubicBezTo>
                  <a:pt x="965604" y="845671"/>
                  <a:pt x="929547" y="856369"/>
                  <a:pt x="1007390" y="836908"/>
                </a:cubicBezTo>
                <a:cubicBezTo>
                  <a:pt x="1069383" y="847240"/>
                  <a:pt x="1133746" y="848031"/>
                  <a:pt x="1193369" y="867905"/>
                </a:cubicBezTo>
                <a:cubicBezTo>
                  <a:pt x="1252255" y="887534"/>
                  <a:pt x="1237143" y="933883"/>
                  <a:pt x="1255362" y="976393"/>
                </a:cubicBezTo>
                <a:cubicBezTo>
                  <a:pt x="1262699" y="993514"/>
                  <a:pt x="1276027" y="1007390"/>
                  <a:pt x="1286359" y="1022888"/>
                </a:cubicBezTo>
                <a:cubicBezTo>
                  <a:pt x="1291525" y="1038386"/>
                  <a:pt x="1298313" y="1053435"/>
                  <a:pt x="1301857" y="1069383"/>
                </a:cubicBezTo>
                <a:cubicBezTo>
                  <a:pt x="1338267" y="1233224"/>
                  <a:pt x="1316655" y="1334562"/>
                  <a:pt x="1301857" y="1534332"/>
                </a:cubicBezTo>
                <a:cubicBezTo>
                  <a:pt x="1300650" y="1550624"/>
                  <a:pt x="1290321" y="1564978"/>
                  <a:pt x="1286359" y="1580827"/>
                </a:cubicBezTo>
                <a:cubicBezTo>
                  <a:pt x="1279970" y="1606383"/>
                  <a:pt x="1277792" y="1632905"/>
                  <a:pt x="1270861" y="1658319"/>
                </a:cubicBezTo>
                <a:cubicBezTo>
                  <a:pt x="1260899" y="1694846"/>
                  <a:pt x="1234435" y="1777508"/>
                  <a:pt x="1208868" y="1813302"/>
                </a:cubicBezTo>
                <a:cubicBezTo>
                  <a:pt x="1196129" y="1831137"/>
                  <a:pt x="1176405" y="1842959"/>
                  <a:pt x="1162373" y="1859797"/>
                </a:cubicBezTo>
                <a:cubicBezTo>
                  <a:pt x="1150448" y="1874106"/>
                  <a:pt x="1141708" y="1890794"/>
                  <a:pt x="1131376" y="1906292"/>
                </a:cubicBezTo>
                <a:cubicBezTo>
                  <a:pt x="1126210" y="1921790"/>
                  <a:pt x="1123184" y="1938174"/>
                  <a:pt x="1115878" y="1952786"/>
                </a:cubicBezTo>
                <a:cubicBezTo>
                  <a:pt x="1038058" y="2108424"/>
                  <a:pt x="1135392" y="1871088"/>
                  <a:pt x="1053884" y="2061275"/>
                </a:cubicBezTo>
                <a:cubicBezTo>
                  <a:pt x="1047449" y="2076291"/>
                  <a:pt x="1044821" y="2092754"/>
                  <a:pt x="1038386" y="2107770"/>
                </a:cubicBezTo>
                <a:cubicBezTo>
                  <a:pt x="1014790" y="2162829"/>
                  <a:pt x="1007524" y="2169563"/>
                  <a:pt x="976393" y="2216258"/>
                </a:cubicBezTo>
                <a:cubicBezTo>
                  <a:pt x="939234" y="2327737"/>
                  <a:pt x="984318" y="2188522"/>
                  <a:pt x="945396" y="2324746"/>
                </a:cubicBezTo>
                <a:cubicBezTo>
                  <a:pt x="923781" y="2400398"/>
                  <a:pt x="914684" y="2384747"/>
                  <a:pt x="898901" y="2495227"/>
                </a:cubicBezTo>
                <a:lnTo>
                  <a:pt x="883403" y="2603715"/>
                </a:lnTo>
                <a:cubicBezTo>
                  <a:pt x="893735" y="2660542"/>
                  <a:pt x="887219" y="2723233"/>
                  <a:pt x="914400" y="2774197"/>
                </a:cubicBezTo>
                <a:cubicBezTo>
                  <a:pt x="931931" y="2807068"/>
                  <a:pt x="976393" y="2815526"/>
                  <a:pt x="1007390" y="2836190"/>
                </a:cubicBezTo>
                <a:lnTo>
                  <a:pt x="1053884" y="2867186"/>
                </a:lnTo>
                <a:cubicBezTo>
                  <a:pt x="1069382" y="2877518"/>
                  <a:pt x="1082708" y="2892293"/>
                  <a:pt x="1100379" y="2898183"/>
                </a:cubicBezTo>
                <a:lnTo>
                  <a:pt x="1146874" y="2913681"/>
                </a:lnTo>
                <a:cubicBezTo>
                  <a:pt x="1214033" y="2908515"/>
                  <a:pt x="1282019" y="2909889"/>
                  <a:pt x="1348352" y="2898183"/>
                </a:cubicBezTo>
                <a:cubicBezTo>
                  <a:pt x="1367580" y="2894790"/>
                  <a:pt x="1439031" y="2851031"/>
                  <a:pt x="1456840" y="2836190"/>
                </a:cubicBezTo>
                <a:cubicBezTo>
                  <a:pt x="1473678" y="2822159"/>
                  <a:pt x="1485098" y="2801853"/>
                  <a:pt x="1503335" y="2789695"/>
                </a:cubicBezTo>
                <a:cubicBezTo>
                  <a:pt x="1516928" y="2780633"/>
                  <a:pt x="1534332" y="2779363"/>
                  <a:pt x="1549830" y="2774197"/>
                </a:cubicBezTo>
                <a:cubicBezTo>
                  <a:pt x="1554996" y="2758699"/>
                  <a:pt x="1558894" y="2742718"/>
                  <a:pt x="1565329" y="2727702"/>
                </a:cubicBezTo>
                <a:cubicBezTo>
                  <a:pt x="1588928" y="2672637"/>
                  <a:pt x="1596188" y="2665913"/>
                  <a:pt x="1627322" y="2619214"/>
                </a:cubicBezTo>
                <a:cubicBezTo>
                  <a:pt x="1642388" y="2574015"/>
                  <a:pt x="1646457" y="2554500"/>
                  <a:pt x="1673817" y="2510725"/>
                </a:cubicBezTo>
                <a:cubicBezTo>
                  <a:pt x="1687507" y="2488821"/>
                  <a:pt x="1704814" y="2469396"/>
                  <a:pt x="1720312" y="2448732"/>
                </a:cubicBezTo>
                <a:cubicBezTo>
                  <a:pt x="1743735" y="2355038"/>
                  <a:pt x="1729073" y="2406951"/>
                  <a:pt x="1766807" y="2293749"/>
                </a:cubicBezTo>
                <a:lnTo>
                  <a:pt x="1782305" y="2247254"/>
                </a:lnTo>
                <a:cubicBezTo>
                  <a:pt x="1777139" y="2216257"/>
                  <a:pt x="1773624" y="2184940"/>
                  <a:pt x="1766807" y="2154264"/>
                </a:cubicBezTo>
                <a:cubicBezTo>
                  <a:pt x="1763263" y="2138317"/>
                  <a:pt x="1762860" y="2119322"/>
                  <a:pt x="1751308" y="2107770"/>
                </a:cubicBezTo>
                <a:cubicBezTo>
                  <a:pt x="1576915" y="1933379"/>
                  <a:pt x="1192912" y="2034141"/>
                  <a:pt x="1038386" y="2030278"/>
                </a:cubicBezTo>
                <a:cubicBezTo>
                  <a:pt x="1022888" y="2019946"/>
                  <a:pt x="1006200" y="2011206"/>
                  <a:pt x="991891" y="1999281"/>
                </a:cubicBezTo>
                <a:cubicBezTo>
                  <a:pt x="975053" y="1985249"/>
                  <a:pt x="963633" y="1964944"/>
                  <a:pt x="945396" y="1952786"/>
                </a:cubicBezTo>
                <a:cubicBezTo>
                  <a:pt x="931803" y="1943724"/>
                  <a:pt x="914609" y="1941776"/>
                  <a:pt x="898901" y="1937288"/>
                </a:cubicBezTo>
                <a:cubicBezTo>
                  <a:pt x="762677" y="1898368"/>
                  <a:pt x="901892" y="1943451"/>
                  <a:pt x="790413" y="1906292"/>
                </a:cubicBezTo>
                <a:cubicBezTo>
                  <a:pt x="774915" y="1895960"/>
                  <a:pt x="760578" y="1883625"/>
                  <a:pt x="743918" y="1875295"/>
                </a:cubicBezTo>
                <a:cubicBezTo>
                  <a:pt x="729306" y="1867989"/>
                  <a:pt x="711016" y="1868859"/>
                  <a:pt x="697423" y="1859797"/>
                </a:cubicBezTo>
                <a:cubicBezTo>
                  <a:pt x="581327" y="1782399"/>
                  <a:pt x="714991" y="1834657"/>
                  <a:pt x="604434" y="1797803"/>
                </a:cubicBezTo>
                <a:cubicBezTo>
                  <a:pt x="583769" y="1782305"/>
                  <a:pt x="565544" y="1762860"/>
                  <a:pt x="542440" y="1751308"/>
                </a:cubicBezTo>
                <a:cubicBezTo>
                  <a:pt x="523388" y="1741782"/>
                  <a:pt x="498846" y="1746543"/>
                  <a:pt x="480447" y="1735810"/>
                </a:cubicBezTo>
                <a:cubicBezTo>
                  <a:pt x="435823" y="1709780"/>
                  <a:pt x="398783" y="1672446"/>
                  <a:pt x="356461" y="1642820"/>
                </a:cubicBezTo>
                <a:cubicBezTo>
                  <a:pt x="333270" y="1626586"/>
                  <a:pt x="194020" y="1542489"/>
                  <a:pt x="154983" y="1487837"/>
                </a:cubicBezTo>
                <a:cubicBezTo>
                  <a:pt x="118265" y="1436432"/>
                  <a:pt x="130171" y="1429943"/>
                  <a:pt x="108488" y="1379349"/>
                </a:cubicBezTo>
                <a:cubicBezTo>
                  <a:pt x="99387" y="1358114"/>
                  <a:pt x="86071" y="1338807"/>
                  <a:pt x="77491" y="1317356"/>
                </a:cubicBezTo>
                <a:cubicBezTo>
                  <a:pt x="65356" y="1287020"/>
                  <a:pt x="56827" y="1255363"/>
                  <a:pt x="46495" y="1224366"/>
                </a:cubicBezTo>
                <a:lnTo>
                  <a:pt x="15498" y="1131376"/>
                </a:lnTo>
                <a:lnTo>
                  <a:pt x="0" y="1069383"/>
                </a:lnTo>
                <a:cubicBezTo>
                  <a:pt x="10332" y="997058"/>
                  <a:pt x="18985" y="924473"/>
                  <a:pt x="30996" y="852407"/>
                </a:cubicBezTo>
                <a:cubicBezTo>
                  <a:pt x="34498" y="831396"/>
                  <a:pt x="38104" y="809992"/>
                  <a:pt x="46495" y="790414"/>
                </a:cubicBezTo>
                <a:cubicBezTo>
                  <a:pt x="53832" y="773294"/>
                  <a:pt x="69161" y="760579"/>
                  <a:pt x="77491" y="743919"/>
                </a:cubicBezTo>
                <a:cubicBezTo>
                  <a:pt x="84797" y="729307"/>
                  <a:pt x="86555" y="712440"/>
                  <a:pt x="92990" y="697424"/>
                </a:cubicBezTo>
                <a:cubicBezTo>
                  <a:pt x="102091" y="676189"/>
                  <a:pt x="114885" y="656666"/>
                  <a:pt x="123986" y="635431"/>
                </a:cubicBezTo>
                <a:cubicBezTo>
                  <a:pt x="130421" y="620415"/>
                  <a:pt x="127932" y="600488"/>
                  <a:pt x="139484" y="588936"/>
                </a:cubicBezTo>
                <a:cubicBezTo>
                  <a:pt x="165826" y="562594"/>
                  <a:pt x="232474" y="526942"/>
                  <a:pt x="232474" y="526942"/>
                </a:cubicBezTo>
                <a:cubicBezTo>
                  <a:pt x="242806" y="511444"/>
                  <a:pt x="249453" y="492713"/>
                  <a:pt x="263471" y="480447"/>
                </a:cubicBezTo>
                <a:cubicBezTo>
                  <a:pt x="263481" y="480438"/>
                  <a:pt x="379703" y="402960"/>
                  <a:pt x="402956" y="387458"/>
                </a:cubicBezTo>
                <a:cubicBezTo>
                  <a:pt x="433952" y="366794"/>
                  <a:pt x="473593" y="355267"/>
                  <a:pt x="495945" y="325464"/>
                </a:cubicBezTo>
                <a:cubicBezTo>
                  <a:pt x="541117" y="265235"/>
                  <a:pt x="587549" y="197238"/>
                  <a:pt x="650929" y="154983"/>
                </a:cubicBezTo>
                <a:cubicBezTo>
                  <a:pt x="729305" y="102731"/>
                  <a:pt x="663712" y="140570"/>
                  <a:pt x="743918" y="108488"/>
                </a:cubicBezTo>
                <a:cubicBezTo>
                  <a:pt x="941826" y="29325"/>
                  <a:pt x="765764" y="90875"/>
                  <a:pt x="945396" y="30997"/>
                </a:cubicBezTo>
                <a:cubicBezTo>
                  <a:pt x="960894" y="25831"/>
                  <a:pt x="975777" y="18184"/>
                  <a:pt x="991891" y="15498"/>
                </a:cubicBezTo>
                <a:lnTo>
                  <a:pt x="1084881" y="0"/>
                </a:lnTo>
                <a:cubicBezTo>
                  <a:pt x="1193369" y="5166"/>
                  <a:pt x="1303550" y="-4279"/>
                  <a:pt x="1410345" y="15498"/>
                </a:cubicBezTo>
                <a:cubicBezTo>
                  <a:pt x="1446976" y="22282"/>
                  <a:pt x="1472338" y="56827"/>
                  <a:pt x="1503335" y="77492"/>
                </a:cubicBezTo>
                <a:lnTo>
                  <a:pt x="1549830" y="108488"/>
                </a:lnTo>
                <a:cubicBezTo>
                  <a:pt x="1638663" y="241737"/>
                  <a:pt x="1532159" y="73146"/>
                  <a:pt x="1596325" y="201478"/>
                </a:cubicBezTo>
                <a:cubicBezTo>
                  <a:pt x="1604655" y="218138"/>
                  <a:pt x="1616990" y="232475"/>
                  <a:pt x="1627322" y="247973"/>
                </a:cubicBezTo>
                <a:cubicBezTo>
                  <a:pt x="1691222" y="439678"/>
                  <a:pt x="1649381" y="296190"/>
                  <a:pt x="1627322" y="759417"/>
                </a:cubicBezTo>
                <a:cubicBezTo>
                  <a:pt x="1625028" y="807589"/>
                  <a:pt x="1621783" y="939500"/>
                  <a:pt x="1596325" y="1007390"/>
                </a:cubicBezTo>
                <a:cubicBezTo>
                  <a:pt x="1588213" y="1029022"/>
                  <a:pt x="1575661" y="1048719"/>
                  <a:pt x="1565329" y="1069383"/>
                </a:cubicBezTo>
                <a:cubicBezTo>
                  <a:pt x="1560163" y="1095214"/>
                  <a:pt x="1559613" y="1122417"/>
                  <a:pt x="1549830" y="1146875"/>
                </a:cubicBezTo>
                <a:cubicBezTo>
                  <a:pt x="1538642" y="1174844"/>
                  <a:pt x="1512861" y="1195789"/>
                  <a:pt x="1503335" y="1224366"/>
                </a:cubicBezTo>
                <a:cubicBezTo>
                  <a:pt x="1491783" y="1259021"/>
                  <a:pt x="1495001" y="1297034"/>
                  <a:pt x="1487837" y="1332854"/>
                </a:cubicBezTo>
                <a:cubicBezTo>
                  <a:pt x="1484633" y="1348873"/>
                  <a:pt x="1476827" y="1363641"/>
                  <a:pt x="1472339" y="1379349"/>
                </a:cubicBezTo>
                <a:cubicBezTo>
                  <a:pt x="1466487" y="1399830"/>
                  <a:pt x="1462692" y="1420861"/>
                  <a:pt x="1456840" y="1441342"/>
                </a:cubicBezTo>
                <a:cubicBezTo>
                  <a:pt x="1452352" y="1457050"/>
                  <a:pt x="1445304" y="1471988"/>
                  <a:pt x="1441342" y="1487837"/>
                </a:cubicBezTo>
                <a:cubicBezTo>
                  <a:pt x="1434953" y="1513393"/>
                  <a:pt x="1431010" y="1539498"/>
                  <a:pt x="1425844" y="1565329"/>
                </a:cubicBezTo>
                <a:cubicBezTo>
                  <a:pt x="1431010" y="1792637"/>
                  <a:pt x="1426859" y="2020349"/>
                  <a:pt x="1441342" y="2247254"/>
                </a:cubicBezTo>
                <a:cubicBezTo>
                  <a:pt x="1442938" y="2272256"/>
                  <a:pt x="1508070" y="2327327"/>
                  <a:pt x="1518834" y="2340244"/>
                </a:cubicBezTo>
                <a:cubicBezTo>
                  <a:pt x="1530758" y="2354553"/>
                  <a:pt x="1535812" y="2374473"/>
                  <a:pt x="1549830" y="2386739"/>
                </a:cubicBezTo>
                <a:cubicBezTo>
                  <a:pt x="1577866" y="2411270"/>
                  <a:pt x="1642820" y="2448732"/>
                  <a:pt x="1642820" y="2448732"/>
                </a:cubicBezTo>
                <a:cubicBezTo>
                  <a:pt x="1653152" y="2464230"/>
                  <a:pt x="1659272" y="2483591"/>
                  <a:pt x="1673817" y="2495227"/>
                </a:cubicBezTo>
                <a:cubicBezTo>
                  <a:pt x="1686574" y="2505432"/>
                  <a:pt x="1705700" y="2503419"/>
                  <a:pt x="1720312" y="2510725"/>
                </a:cubicBezTo>
                <a:cubicBezTo>
                  <a:pt x="1827343" y="2564240"/>
                  <a:pt x="1699778" y="2524965"/>
                  <a:pt x="1828800" y="2557220"/>
                </a:cubicBezTo>
                <a:cubicBezTo>
                  <a:pt x="1864963" y="2552054"/>
                  <a:pt x="1901468" y="2548886"/>
                  <a:pt x="1937288" y="2541722"/>
                </a:cubicBezTo>
                <a:cubicBezTo>
                  <a:pt x="2069041" y="2515372"/>
                  <a:pt x="1893128" y="2540944"/>
                  <a:pt x="2030278" y="2495227"/>
                </a:cubicBezTo>
                <a:cubicBezTo>
                  <a:pt x="2060090" y="2485290"/>
                  <a:pt x="2092271" y="2484895"/>
                  <a:pt x="2123268" y="2479729"/>
                </a:cubicBezTo>
                <a:cubicBezTo>
                  <a:pt x="2233818" y="2442879"/>
                  <a:pt x="2100166" y="2495131"/>
                  <a:pt x="2216257" y="2417736"/>
                </a:cubicBezTo>
                <a:cubicBezTo>
                  <a:pt x="2229850" y="2408674"/>
                  <a:pt x="2247254" y="2407403"/>
                  <a:pt x="2262752" y="2402237"/>
                </a:cubicBezTo>
                <a:cubicBezTo>
                  <a:pt x="2278250" y="2386739"/>
                  <a:pt x="2292606" y="2370006"/>
                  <a:pt x="2309247" y="2355742"/>
                </a:cubicBezTo>
                <a:cubicBezTo>
                  <a:pt x="2328859" y="2338932"/>
                  <a:pt x="2356912" y="2330739"/>
                  <a:pt x="2371240" y="2309247"/>
                </a:cubicBezTo>
                <a:cubicBezTo>
                  <a:pt x="2389364" y="2282061"/>
                  <a:pt x="2387625" y="2245482"/>
                  <a:pt x="2402237" y="2216258"/>
                </a:cubicBezTo>
                <a:lnTo>
                  <a:pt x="2433234" y="2154264"/>
                </a:lnTo>
                <a:cubicBezTo>
                  <a:pt x="2428068" y="2097437"/>
                  <a:pt x="2432438" y="2038918"/>
                  <a:pt x="2417735" y="1983783"/>
                </a:cubicBezTo>
                <a:cubicBezTo>
                  <a:pt x="2411079" y="1958825"/>
                  <a:pt x="2384930" y="1943694"/>
                  <a:pt x="2371240" y="1921790"/>
                </a:cubicBezTo>
                <a:cubicBezTo>
                  <a:pt x="2340385" y="1872422"/>
                  <a:pt x="2334382" y="1828017"/>
                  <a:pt x="2293749" y="1782305"/>
                </a:cubicBezTo>
                <a:cubicBezTo>
                  <a:pt x="2247895" y="1730719"/>
                  <a:pt x="2211147" y="1717757"/>
                  <a:pt x="2154264" y="1689315"/>
                </a:cubicBezTo>
                <a:cubicBezTo>
                  <a:pt x="2097437" y="1699647"/>
                  <a:pt x="2037692" y="1699578"/>
                  <a:pt x="1983783" y="1720312"/>
                </a:cubicBezTo>
                <a:cubicBezTo>
                  <a:pt x="1966398" y="1726999"/>
                  <a:pt x="1961116" y="1750147"/>
                  <a:pt x="1952786" y="1766807"/>
                </a:cubicBezTo>
                <a:cubicBezTo>
                  <a:pt x="1934329" y="1803722"/>
                  <a:pt x="1926552" y="1872960"/>
                  <a:pt x="1921790" y="1906292"/>
                </a:cubicBezTo>
                <a:cubicBezTo>
                  <a:pt x="1915900" y="1947524"/>
                  <a:pt x="1911457" y="1988949"/>
                  <a:pt x="1906291" y="2030278"/>
                </a:cubicBezTo>
                <a:cubicBezTo>
                  <a:pt x="1929211" y="2190711"/>
                  <a:pt x="1899086" y="2091287"/>
                  <a:pt x="1952786" y="2185261"/>
                </a:cubicBezTo>
                <a:cubicBezTo>
                  <a:pt x="1964249" y="2205320"/>
                  <a:pt x="1967446" y="2230917"/>
                  <a:pt x="1983783" y="2247254"/>
                </a:cubicBezTo>
                <a:cubicBezTo>
                  <a:pt x="2010125" y="2273596"/>
                  <a:pt x="2050431" y="2282905"/>
                  <a:pt x="2076773" y="2309247"/>
                </a:cubicBezTo>
                <a:cubicBezTo>
                  <a:pt x="2141533" y="2374007"/>
                  <a:pt x="2105734" y="2342591"/>
                  <a:pt x="2185261" y="2402237"/>
                </a:cubicBezTo>
                <a:cubicBezTo>
                  <a:pt x="2224370" y="2464812"/>
                  <a:pt x="2264955" y="2521032"/>
                  <a:pt x="2293749" y="2588217"/>
                </a:cubicBezTo>
                <a:cubicBezTo>
                  <a:pt x="2300184" y="2603233"/>
                  <a:pt x="2304081" y="2619214"/>
                  <a:pt x="2309247" y="2634712"/>
                </a:cubicBezTo>
                <a:cubicBezTo>
                  <a:pt x="2298915" y="2732868"/>
                  <a:pt x="2295162" y="2831941"/>
                  <a:pt x="2278251" y="2929180"/>
                </a:cubicBezTo>
                <a:cubicBezTo>
                  <a:pt x="2274292" y="2951942"/>
                  <a:pt x="2260683" y="2972373"/>
                  <a:pt x="2247254" y="2991173"/>
                </a:cubicBezTo>
                <a:cubicBezTo>
                  <a:pt x="2224320" y="3023280"/>
                  <a:pt x="2169001" y="3062998"/>
                  <a:pt x="2138766" y="3084163"/>
                </a:cubicBezTo>
                <a:cubicBezTo>
                  <a:pt x="2108247" y="3105526"/>
                  <a:pt x="2079096" y="3129496"/>
                  <a:pt x="2045776" y="3146156"/>
                </a:cubicBezTo>
                <a:cubicBezTo>
                  <a:pt x="2026724" y="3155682"/>
                  <a:pt x="2004447" y="3156488"/>
                  <a:pt x="1983783" y="3161654"/>
                </a:cubicBezTo>
                <a:cubicBezTo>
                  <a:pt x="1968285" y="3171986"/>
                  <a:pt x="1955359" y="3188133"/>
                  <a:pt x="1937288" y="3192651"/>
                </a:cubicBezTo>
                <a:cubicBezTo>
                  <a:pt x="1859322" y="3212142"/>
                  <a:pt x="1769245" y="3208149"/>
                  <a:pt x="1689315" y="3208149"/>
                </a:cubicBezTo>
              </a:path>
            </a:pathLst>
          </a:cu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59" name="フリーフォーム 58"/>
          <p:cNvSpPr/>
          <p:nvPr/>
        </p:nvSpPr>
        <p:spPr>
          <a:xfrm rot="1258569">
            <a:off x="388931" y="4168413"/>
            <a:ext cx="997485" cy="781325"/>
          </a:xfrm>
          <a:custGeom>
            <a:avLst/>
            <a:gdLst>
              <a:gd name="connsiteX0" fmla="*/ 309966 w 2433234"/>
              <a:gd name="connsiteY0" fmla="*/ 2526224 h 3208486"/>
              <a:gd name="connsiteX1" fmla="*/ 216976 w 2433234"/>
              <a:gd name="connsiteY1" fmla="*/ 2510725 h 3208486"/>
              <a:gd name="connsiteX2" fmla="*/ 185979 w 2433234"/>
              <a:gd name="connsiteY2" fmla="*/ 2464231 h 3208486"/>
              <a:gd name="connsiteX3" fmla="*/ 139484 w 2433234"/>
              <a:gd name="connsiteY3" fmla="*/ 2309247 h 3208486"/>
              <a:gd name="connsiteX4" fmla="*/ 170481 w 2433234"/>
              <a:gd name="connsiteY4" fmla="*/ 2138766 h 3208486"/>
              <a:gd name="connsiteX5" fmla="*/ 294468 w 2433234"/>
              <a:gd name="connsiteY5" fmla="*/ 2030278 h 3208486"/>
              <a:gd name="connsiteX6" fmla="*/ 387457 w 2433234"/>
              <a:gd name="connsiteY6" fmla="*/ 1968285 h 3208486"/>
              <a:gd name="connsiteX7" fmla="*/ 511444 w 2433234"/>
              <a:gd name="connsiteY7" fmla="*/ 1937288 h 3208486"/>
              <a:gd name="connsiteX8" fmla="*/ 666427 w 2433234"/>
              <a:gd name="connsiteY8" fmla="*/ 1999281 h 3208486"/>
              <a:gd name="connsiteX9" fmla="*/ 697423 w 2433234"/>
              <a:gd name="connsiteY9" fmla="*/ 2092271 h 3208486"/>
              <a:gd name="connsiteX10" fmla="*/ 712922 w 2433234"/>
              <a:gd name="connsiteY10" fmla="*/ 2138766 h 3208486"/>
              <a:gd name="connsiteX11" fmla="*/ 697423 w 2433234"/>
              <a:gd name="connsiteY11" fmla="*/ 2278251 h 3208486"/>
              <a:gd name="connsiteX12" fmla="*/ 681925 w 2433234"/>
              <a:gd name="connsiteY12" fmla="*/ 2324746 h 3208486"/>
              <a:gd name="connsiteX13" fmla="*/ 588935 w 2433234"/>
              <a:gd name="connsiteY13" fmla="*/ 2386739 h 3208486"/>
              <a:gd name="connsiteX14" fmla="*/ 418454 w 2433234"/>
              <a:gd name="connsiteY14" fmla="*/ 2371241 h 3208486"/>
              <a:gd name="connsiteX15" fmla="*/ 371959 w 2433234"/>
              <a:gd name="connsiteY15" fmla="*/ 2309247 h 3208486"/>
              <a:gd name="connsiteX16" fmla="*/ 309966 w 2433234"/>
              <a:gd name="connsiteY16" fmla="*/ 2200759 h 3208486"/>
              <a:gd name="connsiteX17" fmla="*/ 263471 w 2433234"/>
              <a:gd name="connsiteY17" fmla="*/ 1999281 h 3208486"/>
              <a:gd name="connsiteX18" fmla="*/ 247973 w 2433234"/>
              <a:gd name="connsiteY18" fmla="*/ 1952786 h 3208486"/>
              <a:gd name="connsiteX19" fmla="*/ 263471 w 2433234"/>
              <a:gd name="connsiteY19" fmla="*/ 1782305 h 3208486"/>
              <a:gd name="connsiteX20" fmla="*/ 278969 w 2433234"/>
              <a:gd name="connsiteY20" fmla="*/ 1720312 h 3208486"/>
              <a:gd name="connsiteX21" fmla="*/ 309966 w 2433234"/>
              <a:gd name="connsiteY21" fmla="*/ 1627322 h 3208486"/>
              <a:gd name="connsiteX22" fmla="*/ 325464 w 2433234"/>
              <a:gd name="connsiteY22" fmla="*/ 1580827 h 3208486"/>
              <a:gd name="connsiteX23" fmla="*/ 356461 w 2433234"/>
              <a:gd name="connsiteY23" fmla="*/ 1487837 h 3208486"/>
              <a:gd name="connsiteX24" fmla="*/ 371959 w 2433234"/>
              <a:gd name="connsiteY24" fmla="*/ 1441342 h 3208486"/>
              <a:gd name="connsiteX25" fmla="*/ 418454 w 2433234"/>
              <a:gd name="connsiteY25" fmla="*/ 1394847 h 3208486"/>
              <a:gd name="connsiteX26" fmla="*/ 449451 w 2433234"/>
              <a:gd name="connsiteY26" fmla="*/ 1348353 h 3208486"/>
              <a:gd name="connsiteX27" fmla="*/ 495945 w 2433234"/>
              <a:gd name="connsiteY27" fmla="*/ 1332854 h 3208486"/>
              <a:gd name="connsiteX28" fmla="*/ 542440 w 2433234"/>
              <a:gd name="connsiteY28" fmla="*/ 1301858 h 3208486"/>
              <a:gd name="connsiteX29" fmla="*/ 635430 w 2433234"/>
              <a:gd name="connsiteY29" fmla="*/ 1270861 h 3208486"/>
              <a:gd name="connsiteX30" fmla="*/ 805912 w 2433234"/>
              <a:gd name="connsiteY30" fmla="*/ 1286359 h 3208486"/>
              <a:gd name="connsiteX31" fmla="*/ 852407 w 2433234"/>
              <a:gd name="connsiteY31" fmla="*/ 1301858 h 3208486"/>
              <a:gd name="connsiteX32" fmla="*/ 914400 w 2433234"/>
              <a:gd name="connsiteY32" fmla="*/ 1394847 h 3208486"/>
              <a:gd name="connsiteX33" fmla="*/ 945396 w 2433234"/>
              <a:gd name="connsiteY33" fmla="*/ 1441342 h 3208486"/>
              <a:gd name="connsiteX34" fmla="*/ 929898 w 2433234"/>
              <a:gd name="connsiteY34" fmla="*/ 1596325 h 3208486"/>
              <a:gd name="connsiteX35" fmla="*/ 883403 w 2433234"/>
              <a:gd name="connsiteY35" fmla="*/ 1642820 h 3208486"/>
              <a:gd name="connsiteX36" fmla="*/ 852407 w 2433234"/>
              <a:gd name="connsiteY36" fmla="*/ 1689315 h 3208486"/>
              <a:gd name="connsiteX37" fmla="*/ 697423 w 2433234"/>
              <a:gd name="connsiteY37" fmla="*/ 1673817 h 3208486"/>
              <a:gd name="connsiteX38" fmla="*/ 604434 w 2433234"/>
              <a:gd name="connsiteY38" fmla="*/ 1642820 h 3208486"/>
              <a:gd name="connsiteX39" fmla="*/ 588935 w 2433234"/>
              <a:gd name="connsiteY39" fmla="*/ 1596325 h 3208486"/>
              <a:gd name="connsiteX40" fmla="*/ 526942 w 2433234"/>
              <a:gd name="connsiteY40" fmla="*/ 1503336 h 3208486"/>
              <a:gd name="connsiteX41" fmla="*/ 557939 w 2433234"/>
              <a:gd name="connsiteY41" fmla="*/ 1193370 h 3208486"/>
              <a:gd name="connsiteX42" fmla="*/ 588935 w 2433234"/>
              <a:gd name="connsiteY42" fmla="*/ 1100380 h 3208486"/>
              <a:gd name="connsiteX43" fmla="*/ 635430 w 2433234"/>
              <a:gd name="connsiteY43" fmla="*/ 1053885 h 3208486"/>
              <a:gd name="connsiteX44" fmla="*/ 666427 w 2433234"/>
              <a:gd name="connsiteY44" fmla="*/ 1007390 h 3208486"/>
              <a:gd name="connsiteX45" fmla="*/ 759417 w 2433234"/>
              <a:gd name="connsiteY45" fmla="*/ 960895 h 3208486"/>
              <a:gd name="connsiteX46" fmla="*/ 852407 w 2433234"/>
              <a:gd name="connsiteY46" fmla="*/ 898902 h 3208486"/>
              <a:gd name="connsiteX47" fmla="*/ 898901 w 2433234"/>
              <a:gd name="connsiteY47" fmla="*/ 867905 h 3208486"/>
              <a:gd name="connsiteX48" fmla="*/ 1007390 w 2433234"/>
              <a:gd name="connsiteY48" fmla="*/ 836908 h 3208486"/>
              <a:gd name="connsiteX49" fmla="*/ 1193369 w 2433234"/>
              <a:gd name="connsiteY49" fmla="*/ 867905 h 3208486"/>
              <a:gd name="connsiteX50" fmla="*/ 1255362 w 2433234"/>
              <a:gd name="connsiteY50" fmla="*/ 976393 h 3208486"/>
              <a:gd name="connsiteX51" fmla="*/ 1286359 w 2433234"/>
              <a:gd name="connsiteY51" fmla="*/ 1022888 h 3208486"/>
              <a:gd name="connsiteX52" fmla="*/ 1301857 w 2433234"/>
              <a:gd name="connsiteY52" fmla="*/ 1069383 h 3208486"/>
              <a:gd name="connsiteX53" fmla="*/ 1301857 w 2433234"/>
              <a:gd name="connsiteY53" fmla="*/ 1534332 h 3208486"/>
              <a:gd name="connsiteX54" fmla="*/ 1286359 w 2433234"/>
              <a:gd name="connsiteY54" fmla="*/ 1580827 h 3208486"/>
              <a:gd name="connsiteX55" fmla="*/ 1270861 w 2433234"/>
              <a:gd name="connsiteY55" fmla="*/ 1658319 h 3208486"/>
              <a:gd name="connsiteX56" fmla="*/ 1208868 w 2433234"/>
              <a:gd name="connsiteY56" fmla="*/ 1813302 h 3208486"/>
              <a:gd name="connsiteX57" fmla="*/ 1162373 w 2433234"/>
              <a:gd name="connsiteY57" fmla="*/ 1859797 h 3208486"/>
              <a:gd name="connsiteX58" fmla="*/ 1131376 w 2433234"/>
              <a:gd name="connsiteY58" fmla="*/ 1906292 h 3208486"/>
              <a:gd name="connsiteX59" fmla="*/ 1115878 w 2433234"/>
              <a:gd name="connsiteY59" fmla="*/ 1952786 h 3208486"/>
              <a:gd name="connsiteX60" fmla="*/ 1053884 w 2433234"/>
              <a:gd name="connsiteY60" fmla="*/ 2061275 h 3208486"/>
              <a:gd name="connsiteX61" fmla="*/ 1038386 w 2433234"/>
              <a:gd name="connsiteY61" fmla="*/ 2107770 h 3208486"/>
              <a:gd name="connsiteX62" fmla="*/ 976393 w 2433234"/>
              <a:gd name="connsiteY62" fmla="*/ 2216258 h 3208486"/>
              <a:gd name="connsiteX63" fmla="*/ 945396 w 2433234"/>
              <a:gd name="connsiteY63" fmla="*/ 2324746 h 3208486"/>
              <a:gd name="connsiteX64" fmla="*/ 898901 w 2433234"/>
              <a:gd name="connsiteY64" fmla="*/ 2495227 h 3208486"/>
              <a:gd name="connsiteX65" fmla="*/ 883403 w 2433234"/>
              <a:gd name="connsiteY65" fmla="*/ 2603715 h 3208486"/>
              <a:gd name="connsiteX66" fmla="*/ 914400 w 2433234"/>
              <a:gd name="connsiteY66" fmla="*/ 2774197 h 3208486"/>
              <a:gd name="connsiteX67" fmla="*/ 1007390 w 2433234"/>
              <a:gd name="connsiteY67" fmla="*/ 2836190 h 3208486"/>
              <a:gd name="connsiteX68" fmla="*/ 1053884 w 2433234"/>
              <a:gd name="connsiteY68" fmla="*/ 2867186 h 3208486"/>
              <a:gd name="connsiteX69" fmla="*/ 1100379 w 2433234"/>
              <a:gd name="connsiteY69" fmla="*/ 2898183 h 3208486"/>
              <a:gd name="connsiteX70" fmla="*/ 1146874 w 2433234"/>
              <a:gd name="connsiteY70" fmla="*/ 2913681 h 3208486"/>
              <a:gd name="connsiteX71" fmla="*/ 1348352 w 2433234"/>
              <a:gd name="connsiteY71" fmla="*/ 2898183 h 3208486"/>
              <a:gd name="connsiteX72" fmla="*/ 1456840 w 2433234"/>
              <a:gd name="connsiteY72" fmla="*/ 2836190 h 3208486"/>
              <a:gd name="connsiteX73" fmla="*/ 1503335 w 2433234"/>
              <a:gd name="connsiteY73" fmla="*/ 2789695 h 3208486"/>
              <a:gd name="connsiteX74" fmla="*/ 1549830 w 2433234"/>
              <a:gd name="connsiteY74" fmla="*/ 2774197 h 3208486"/>
              <a:gd name="connsiteX75" fmla="*/ 1565329 w 2433234"/>
              <a:gd name="connsiteY75" fmla="*/ 2727702 h 3208486"/>
              <a:gd name="connsiteX76" fmla="*/ 1627322 w 2433234"/>
              <a:gd name="connsiteY76" fmla="*/ 2619214 h 3208486"/>
              <a:gd name="connsiteX77" fmla="*/ 1673817 w 2433234"/>
              <a:gd name="connsiteY77" fmla="*/ 2510725 h 3208486"/>
              <a:gd name="connsiteX78" fmla="*/ 1720312 w 2433234"/>
              <a:gd name="connsiteY78" fmla="*/ 2448732 h 3208486"/>
              <a:gd name="connsiteX79" fmla="*/ 1766807 w 2433234"/>
              <a:gd name="connsiteY79" fmla="*/ 2293749 h 3208486"/>
              <a:gd name="connsiteX80" fmla="*/ 1782305 w 2433234"/>
              <a:gd name="connsiteY80" fmla="*/ 2247254 h 3208486"/>
              <a:gd name="connsiteX81" fmla="*/ 1766807 w 2433234"/>
              <a:gd name="connsiteY81" fmla="*/ 2154264 h 3208486"/>
              <a:gd name="connsiteX82" fmla="*/ 1751308 w 2433234"/>
              <a:gd name="connsiteY82" fmla="*/ 2107770 h 3208486"/>
              <a:gd name="connsiteX83" fmla="*/ 1038386 w 2433234"/>
              <a:gd name="connsiteY83" fmla="*/ 2030278 h 3208486"/>
              <a:gd name="connsiteX84" fmla="*/ 991891 w 2433234"/>
              <a:gd name="connsiteY84" fmla="*/ 1999281 h 3208486"/>
              <a:gd name="connsiteX85" fmla="*/ 945396 w 2433234"/>
              <a:gd name="connsiteY85" fmla="*/ 1952786 h 3208486"/>
              <a:gd name="connsiteX86" fmla="*/ 898901 w 2433234"/>
              <a:gd name="connsiteY86" fmla="*/ 1937288 h 3208486"/>
              <a:gd name="connsiteX87" fmla="*/ 790413 w 2433234"/>
              <a:gd name="connsiteY87" fmla="*/ 1906292 h 3208486"/>
              <a:gd name="connsiteX88" fmla="*/ 743918 w 2433234"/>
              <a:gd name="connsiteY88" fmla="*/ 1875295 h 3208486"/>
              <a:gd name="connsiteX89" fmla="*/ 697423 w 2433234"/>
              <a:gd name="connsiteY89" fmla="*/ 1859797 h 3208486"/>
              <a:gd name="connsiteX90" fmla="*/ 604434 w 2433234"/>
              <a:gd name="connsiteY90" fmla="*/ 1797803 h 3208486"/>
              <a:gd name="connsiteX91" fmla="*/ 542440 w 2433234"/>
              <a:gd name="connsiteY91" fmla="*/ 1751308 h 3208486"/>
              <a:gd name="connsiteX92" fmla="*/ 480447 w 2433234"/>
              <a:gd name="connsiteY92" fmla="*/ 1735810 h 3208486"/>
              <a:gd name="connsiteX93" fmla="*/ 356461 w 2433234"/>
              <a:gd name="connsiteY93" fmla="*/ 1642820 h 3208486"/>
              <a:gd name="connsiteX94" fmla="*/ 154983 w 2433234"/>
              <a:gd name="connsiteY94" fmla="*/ 1487837 h 3208486"/>
              <a:gd name="connsiteX95" fmla="*/ 108488 w 2433234"/>
              <a:gd name="connsiteY95" fmla="*/ 1379349 h 3208486"/>
              <a:gd name="connsiteX96" fmla="*/ 77491 w 2433234"/>
              <a:gd name="connsiteY96" fmla="*/ 1317356 h 3208486"/>
              <a:gd name="connsiteX97" fmla="*/ 46495 w 2433234"/>
              <a:gd name="connsiteY97" fmla="*/ 1224366 h 3208486"/>
              <a:gd name="connsiteX98" fmla="*/ 15498 w 2433234"/>
              <a:gd name="connsiteY98" fmla="*/ 1131376 h 3208486"/>
              <a:gd name="connsiteX99" fmla="*/ 0 w 2433234"/>
              <a:gd name="connsiteY99" fmla="*/ 1069383 h 3208486"/>
              <a:gd name="connsiteX100" fmla="*/ 30996 w 2433234"/>
              <a:gd name="connsiteY100" fmla="*/ 852407 h 3208486"/>
              <a:gd name="connsiteX101" fmla="*/ 46495 w 2433234"/>
              <a:gd name="connsiteY101" fmla="*/ 790414 h 3208486"/>
              <a:gd name="connsiteX102" fmla="*/ 77491 w 2433234"/>
              <a:gd name="connsiteY102" fmla="*/ 743919 h 3208486"/>
              <a:gd name="connsiteX103" fmla="*/ 92990 w 2433234"/>
              <a:gd name="connsiteY103" fmla="*/ 697424 h 3208486"/>
              <a:gd name="connsiteX104" fmla="*/ 123986 w 2433234"/>
              <a:gd name="connsiteY104" fmla="*/ 635431 h 3208486"/>
              <a:gd name="connsiteX105" fmla="*/ 139484 w 2433234"/>
              <a:gd name="connsiteY105" fmla="*/ 588936 h 3208486"/>
              <a:gd name="connsiteX106" fmla="*/ 232474 w 2433234"/>
              <a:gd name="connsiteY106" fmla="*/ 526942 h 3208486"/>
              <a:gd name="connsiteX107" fmla="*/ 263471 w 2433234"/>
              <a:gd name="connsiteY107" fmla="*/ 480447 h 3208486"/>
              <a:gd name="connsiteX108" fmla="*/ 402956 w 2433234"/>
              <a:gd name="connsiteY108" fmla="*/ 387458 h 3208486"/>
              <a:gd name="connsiteX109" fmla="*/ 495945 w 2433234"/>
              <a:gd name="connsiteY109" fmla="*/ 325464 h 3208486"/>
              <a:gd name="connsiteX110" fmla="*/ 650929 w 2433234"/>
              <a:gd name="connsiteY110" fmla="*/ 154983 h 3208486"/>
              <a:gd name="connsiteX111" fmla="*/ 743918 w 2433234"/>
              <a:gd name="connsiteY111" fmla="*/ 108488 h 3208486"/>
              <a:gd name="connsiteX112" fmla="*/ 945396 w 2433234"/>
              <a:gd name="connsiteY112" fmla="*/ 30997 h 3208486"/>
              <a:gd name="connsiteX113" fmla="*/ 991891 w 2433234"/>
              <a:gd name="connsiteY113" fmla="*/ 15498 h 3208486"/>
              <a:gd name="connsiteX114" fmla="*/ 1084881 w 2433234"/>
              <a:gd name="connsiteY114" fmla="*/ 0 h 3208486"/>
              <a:gd name="connsiteX115" fmla="*/ 1410345 w 2433234"/>
              <a:gd name="connsiteY115" fmla="*/ 15498 h 3208486"/>
              <a:gd name="connsiteX116" fmla="*/ 1503335 w 2433234"/>
              <a:gd name="connsiteY116" fmla="*/ 77492 h 3208486"/>
              <a:gd name="connsiteX117" fmla="*/ 1549830 w 2433234"/>
              <a:gd name="connsiteY117" fmla="*/ 108488 h 3208486"/>
              <a:gd name="connsiteX118" fmla="*/ 1596325 w 2433234"/>
              <a:gd name="connsiteY118" fmla="*/ 201478 h 3208486"/>
              <a:gd name="connsiteX119" fmla="*/ 1627322 w 2433234"/>
              <a:gd name="connsiteY119" fmla="*/ 247973 h 3208486"/>
              <a:gd name="connsiteX120" fmla="*/ 1627322 w 2433234"/>
              <a:gd name="connsiteY120" fmla="*/ 759417 h 3208486"/>
              <a:gd name="connsiteX121" fmla="*/ 1596325 w 2433234"/>
              <a:gd name="connsiteY121" fmla="*/ 1007390 h 3208486"/>
              <a:gd name="connsiteX122" fmla="*/ 1565329 w 2433234"/>
              <a:gd name="connsiteY122" fmla="*/ 1069383 h 3208486"/>
              <a:gd name="connsiteX123" fmla="*/ 1549830 w 2433234"/>
              <a:gd name="connsiteY123" fmla="*/ 1146875 h 3208486"/>
              <a:gd name="connsiteX124" fmla="*/ 1503335 w 2433234"/>
              <a:gd name="connsiteY124" fmla="*/ 1224366 h 3208486"/>
              <a:gd name="connsiteX125" fmla="*/ 1487837 w 2433234"/>
              <a:gd name="connsiteY125" fmla="*/ 1332854 h 3208486"/>
              <a:gd name="connsiteX126" fmla="*/ 1472339 w 2433234"/>
              <a:gd name="connsiteY126" fmla="*/ 1379349 h 3208486"/>
              <a:gd name="connsiteX127" fmla="*/ 1456840 w 2433234"/>
              <a:gd name="connsiteY127" fmla="*/ 1441342 h 3208486"/>
              <a:gd name="connsiteX128" fmla="*/ 1441342 w 2433234"/>
              <a:gd name="connsiteY128" fmla="*/ 1487837 h 3208486"/>
              <a:gd name="connsiteX129" fmla="*/ 1425844 w 2433234"/>
              <a:gd name="connsiteY129" fmla="*/ 1565329 h 3208486"/>
              <a:gd name="connsiteX130" fmla="*/ 1441342 w 2433234"/>
              <a:gd name="connsiteY130" fmla="*/ 2247254 h 3208486"/>
              <a:gd name="connsiteX131" fmla="*/ 1518834 w 2433234"/>
              <a:gd name="connsiteY131" fmla="*/ 2340244 h 3208486"/>
              <a:gd name="connsiteX132" fmla="*/ 1549830 w 2433234"/>
              <a:gd name="connsiteY132" fmla="*/ 2386739 h 3208486"/>
              <a:gd name="connsiteX133" fmla="*/ 1642820 w 2433234"/>
              <a:gd name="connsiteY133" fmla="*/ 2448732 h 3208486"/>
              <a:gd name="connsiteX134" fmla="*/ 1673817 w 2433234"/>
              <a:gd name="connsiteY134" fmla="*/ 2495227 h 3208486"/>
              <a:gd name="connsiteX135" fmla="*/ 1720312 w 2433234"/>
              <a:gd name="connsiteY135" fmla="*/ 2510725 h 3208486"/>
              <a:gd name="connsiteX136" fmla="*/ 1828800 w 2433234"/>
              <a:gd name="connsiteY136" fmla="*/ 2557220 h 3208486"/>
              <a:gd name="connsiteX137" fmla="*/ 1937288 w 2433234"/>
              <a:gd name="connsiteY137" fmla="*/ 2541722 h 3208486"/>
              <a:gd name="connsiteX138" fmla="*/ 2030278 w 2433234"/>
              <a:gd name="connsiteY138" fmla="*/ 2495227 h 3208486"/>
              <a:gd name="connsiteX139" fmla="*/ 2123268 w 2433234"/>
              <a:gd name="connsiteY139" fmla="*/ 2479729 h 3208486"/>
              <a:gd name="connsiteX140" fmla="*/ 2216257 w 2433234"/>
              <a:gd name="connsiteY140" fmla="*/ 2417736 h 3208486"/>
              <a:gd name="connsiteX141" fmla="*/ 2262752 w 2433234"/>
              <a:gd name="connsiteY141" fmla="*/ 2402237 h 3208486"/>
              <a:gd name="connsiteX142" fmla="*/ 2309247 w 2433234"/>
              <a:gd name="connsiteY142" fmla="*/ 2355742 h 3208486"/>
              <a:gd name="connsiteX143" fmla="*/ 2371240 w 2433234"/>
              <a:gd name="connsiteY143" fmla="*/ 2309247 h 3208486"/>
              <a:gd name="connsiteX144" fmla="*/ 2402237 w 2433234"/>
              <a:gd name="connsiteY144" fmla="*/ 2216258 h 3208486"/>
              <a:gd name="connsiteX145" fmla="*/ 2433234 w 2433234"/>
              <a:gd name="connsiteY145" fmla="*/ 2154264 h 3208486"/>
              <a:gd name="connsiteX146" fmla="*/ 2417735 w 2433234"/>
              <a:gd name="connsiteY146" fmla="*/ 1983783 h 3208486"/>
              <a:gd name="connsiteX147" fmla="*/ 2371240 w 2433234"/>
              <a:gd name="connsiteY147" fmla="*/ 1921790 h 3208486"/>
              <a:gd name="connsiteX148" fmla="*/ 2293749 w 2433234"/>
              <a:gd name="connsiteY148" fmla="*/ 1782305 h 3208486"/>
              <a:gd name="connsiteX149" fmla="*/ 2154264 w 2433234"/>
              <a:gd name="connsiteY149" fmla="*/ 1689315 h 3208486"/>
              <a:gd name="connsiteX150" fmla="*/ 1983783 w 2433234"/>
              <a:gd name="connsiteY150" fmla="*/ 1720312 h 3208486"/>
              <a:gd name="connsiteX151" fmla="*/ 1952786 w 2433234"/>
              <a:gd name="connsiteY151" fmla="*/ 1766807 h 3208486"/>
              <a:gd name="connsiteX152" fmla="*/ 1921790 w 2433234"/>
              <a:gd name="connsiteY152" fmla="*/ 1906292 h 3208486"/>
              <a:gd name="connsiteX153" fmla="*/ 1906291 w 2433234"/>
              <a:gd name="connsiteY153" fmla="*/ 2030278 h 3208486"/>
              <a:gd name="connsiteX154" fmla="*/ 1952786 w 2433234"/>
              <a:gd name="connsiteY154" fmla="*/ 2185261 h 3208486"/>
              <a:gd name="connsiteX155" fmla="*/ 1983783 w 2433234"/>
              <a:gd name="connsiteY155" fmla="*/ 2247254 h 3208486"/>
              <a:gd name="connsiteX156" fmla="*/ 2076773 w 2433234"/>
              <a:gd name="connsiteY156" fmla="*/ 2309247 h 3208486"/>
              <a:gd name="connsiteX157" fmla="*/ 2185261 w 2433234"/>
              <a:gd name="connsiteY157" fmla="*/ 2402237 h 3208486"/>
              <a:gd name="connsiteX158" fmla="*/ 2293749 w 2433234"/>
              <a:gd name="connsiteY158" fmla="*/ 2588217 h 3208486"/>
              <a:gd name="connsiteX159" fmla="*/ 2309247 w 2433234"/>
              <a:gd name="connsiteY159" fmla="*/ 2634712 h 3208486"/>
              <a:gd name="connsiteX160" fmla="*/ 2278251 w 2433234"/>
              <a:gd name="connsiteY160" fmla="*/ 2929180 h 3208486"/>
              <a:gd name="connsiteX161" fmla="*/ 2247254 w 2433234"/>
              <a:gd name="connsiteY161" fmla="*/ 2991173 h 3208486"/>
              <a:gd name="connsiteX162" fmla="*/ 2138766 w 2433234"/>
              <a:gd name="connsiteY162" fmla="*/ 3084163 h 3208486"/>
              <a:gd name="connsiteX163" fmla="*/ 2045776 w 2433234"/>
              <a:gd name="connsiteY163" fmla="*/ 3146156 h 3208486"/>
              <a:gd name="connsiteX164" fmla="*/ 1983783 w 2433234"/>
              <a:gd name="connsiteY164" fmla="*/ 3161654 h 3208486"/>
              <a:gd name="connsiteX165" fmla="*/ 1937288 w 2433234"/>
              <a:gd name="connsiteY165" fmla="*/ 3192651 h 3208486"/>
              <a:gd name="connsiteX166" fmla="*/ 1689315 w 2433234"/>
              <a:gd name="connsiteY166" fmla="*/ 3208149 h 320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433234" h="3208486">
                <a:moveTo>
                  <a:pt x="309966" y="2526224"/>
                </a:moveTo>
                <a:cubicBezTo>
                  <a:pt x="278969" y="2521058"/>
                  <a:pt x="245083" y="2524778"/>
                  <a:pt x="216976" y="2510725"/>
                </a:cubicBezTo>
                <a:cubicBezTo>
                  <a:pt x="200316" y="2502395"/>
                  <a:pt x="193544" y="2481252"/>
                  <a:pt x="185979" y="2464231"/>
                </a:cubicBezTo>
                <a:cubicBezTo>
                  <a:pt x="164421" y="2415725"/>
                  <a:pt x="152364" y="2360764"/>
                  <a:pt x="139484" y="2309247"/>
                </a:cubicBezTo>
                <a:cubicBezTo>
                  <a:pt x="144826" y="2266513"/>
                  <a:pt x="146591" y="2186546"/>
                  <a:pt x="170481" y="2138766"/>
                </a:cubicBezTo>
                <a:cubicBezTo>
                  <a:pt x="202769" y="2074190"/>
                  <a:pt x="224726" y="2076773"/>
                  <a:pt x="294468" y="2030278"/>
                </a:cubicBezTo>
                <a:cubicBezTo>
                  <a:pt x="294472" y="2030275"/>
                  <a:pt x="387452" y="1968286"/>
                  <a:pt x="387457" y="1968285"/>
                </a:cubicBezTo>
                <a:cubicBezTo>
                  <a:pt x="480968" y="1949582"/>
                  <a:pt x="439958" y="1961116"/>
                  <a:pt x="511444" y="1937288"/>
                </a:cubicBezTo>
                <a:cubicBezTo>
                  <a:pt x="611216" y="1949759"/>
                  <a:pt x="631421" y="1920518"/>
                  <a:pt x="666427" y="1999281"/>
                </a:cubicBezTo>
                <a:cubicBezTo>
                  <a:pt x="679697" y="2029138"/>
                  <a:pt x="687091" y="2061274"/>
                  <a:pt x="697423" y="2092271"/>
                </a:cubicBezTo>
                <a:lnTo>
                  <a:pt x="712922" y="2138766"/>
                </a:lnTo>
                <a:cubicBezTo>
                  <a:pt x="707756" y="2185261"/>
                  <a:pt x="705114" y="2232106"/>
                  <a:pt x="697423" y="2278251"/>
                </a:cubicBezTo>
                <a:cubicBezTo>
                  <a:pt x="694737" y="2294365"/>
                  <a:pt x="693477" y="2313194"/>
                  <a:pt x="681925" y="2324746"/>
                </a:cubicBezTo>
                <a:cubicBezTo>
                  <a:pt x="655583" y="2351088"/>
                  <a:pt x="588935" y="2386739"/>
                  <a:pt x="588935" y="2386739"/>
                </a:cubicBezTo>
                <a:cubicBezTo>
                  <a:pt x="532108" y="2381573"/>
                  <a:pt x="472191" y="2390433"/>
                  <a:pt x="418454" y="2371241"/>
                </a:cubicBezTo>
                <a:cubicBezTo>
                  <a:pt x="394128" y="2362553"/>
                  <a:pt x="386973" y="2330266"/>
                  <a:pt x="371959" y="2309247"/>
                </a:cubicBezTo>
                <a:cubicBezTo>
                  <a:pt x="350698" y="2279481"/>
                  <a:pt x="321320" y="2234820"/>
                  <a:pt x="309966" y="2200759"/>
                </a:cubicBezTo>
                <a:cubicBezTo>
                  <a:pt x="271388" y="2085023"/>
                  <a:pt x="288061" y="2097643"/>
                  <a:pt x="263471" y="1999281"/>
                </a:cubicBezTo>
                <a:cubicBezTo>
                  <a:pt x="259509" y="1983432"/>
                  <a:pt x="253139" y="1968284"/>
                  <a:pt x="247973" y="1952786"/>
                </a:cubicBezTo>
                <a:cubicBezTo>
                  <a:pt x="253139" y="1895959"/>
                  <a:pt x="255930" y="1838866"/>
                  <a:pt x="263471" y="1782305"/>
                </a:cubicBezTo>
                <a:cubicBezTo>
                  <a:pt x="266286" y="1761192"/>
                  <a:pt x="272848" y="1740714"/>
                  <a:pt x="278969" y="1720312"/>
                </a:cubicBezTo>
                <a:cubicBezTo>
                  <a:pt x="288358" y="1689017"/>
                  <a:pt x="299634" y="1658319"/>
                  <a:pt x="309966" y="1627322"/>
                </a:cubicBezTo>
                <a:lnTo>
                  <a:pt x="325464" y="1580827"/>
                </a:lnTo>
                <a:lnTo>
                  <a:pt x="356461" y="1487837"/>
                </a:lnTo>
                <a:cubicBezTo>
                  <a:pt x="361627" y="1472339"/>
                  <a:pt x="360407" y="1452894"/>
                  <a:pt x="371959" y="1441342"/>
                </a:cubicBezTo>
                <a:cubicBezTo>
                  <a:pt x="387457" y="1425844"/>
                  <a:pt x="404422" y="1411685"/>
                  <a:pt x="418454" y="1394847"/>
                </a:cubicBezTo>
                <a:cubicBezTo>
                  <a:pt x="430378" y="1380538"/>
                  <a:pt x="434906" y="1359989"/>
                  <a:pt x="449451" y="1348353"/>
                </a:cubicBezTo>
                <a:cubicBezTo>
                  <a:pt x="462208" y="1338148"/>
                  <a:pt x="481333" y="1340160"/>
                  <a:pt x="495945" y="1332854"/>
                </a:cubicBezTo>
                <a:cubicBezTo>
                  <a:pt x="512605" y="1324524"/>
                  <a:pt x="525419" y="1309423"/>
                  <a:pt x="542440" y="1301858"/>
                </a:cubicBezTo>
                <a:cubicBezTo>
                  <a:pt x="572297" y="1288588"/>
                  <a:pt x="635430" y="1270861"/>
                  <a:pt x="635430" y="1270861"/>
                </a:cubicBezTo>
                <a:cubicBezTo>
                  <a:pt x="692257" y="1276027"/>
                  <a:pt x="749424" y="1278289"/>
                  <a:pt x="805912" y="1286359"/>
                </a:cubicBezTo>
                <a:cubicBezTo>
                  <a:pt x="822085" y="1288669"/>
                  <a:pt x="840855" y="1290306"/>
                  <a:pt x="852407" y="1301858"/>
                </a:cubicBezTo>
                <a:cubicBezTo>
                  <a:pt x="878749" y="1328200"/>
                  <a:pt x="893736" y="1363851"/>
                  <a:pt x="914400" y="1394847"/>
                </a:cubicBezTo>
                <a:lnTo>
                  <a:pt x="945396" y="1441342"/>
                </a:lnTo>
                <a:cubicBezTo>
                  <a:pt x="940230" y="1493003"/>
                  <a:pt x="945166" y="1546702"/>
                  <a:pt x="929898" y="1596325"/>
                </a:cubicBezTo>
                <a:cubicBezTo>
                  <a:pt x="923452" y="1617274"/>
                  <a:pt x="897434" y="1625982"/>
                  <a:pt x="883403" y="1642820"/>
                </a:cubicBezTo>
                <a:cubicBezTo>
                  <a:pt x="871479" y="1657129"/>
                  <a:pt x="862739" y="1673817"/>
                  <a:pt x="852407" y="1689315"/>
                </a:cubicBezTo>
                <a:cubicBezTo>
                  <a:pt x="800746" y="1684149"/>
                  <a:pt x="748453" y="1683385"/>
                  <a:pt x="697423" y="1673817"/>
                </a:cubicBezTo>
                <a:cubicBezTo>
                  <a:pt x="665310" y="1667796"/>
                  <a:pt x="604434" y="1642820"/>
                  <a:pt x="604434" y="1642820"/>
                </a:cubicBezTo>
                <a:cubicBezTo>
                  <a:pt x="599268" y="1627322"/>
                  <a:pt x="596869" y="1610606"/>
                  <a:pt x="588935" y="1596325"/>
                </a:cubicBezTo>
                <a:cubicBezTo>
                  <a:pt x="570843" y="1563760"/>
                  <a:pt x="526942" y="1503336"/>
                  <a:pt x="526942" y="1503336"/>
                </a:cubicBezTo>
                <a:cubicBezTo>
                  <a:pt x="536488" y="1350589"/>
                  <a:pt x="524225" y="1305750"/>
                  <a:pt x="557939" y="1193370"/>
                </a:cubicBezTo>
                <a:cubicBezTo>
                  <a:pt x="567328" y="1162075"/>
                  <a:pt x="565831" y="1123484"/>
                  <a:pt x="588935" y="1100380"/>
                </a:cubicBezTo>
                <a:cubicBezTo>
                  <a:pt x="604433" y="1084882"/>
                  <a:pt x="621398" y="1070723"/>
                  <a:pt x="635430" y="1053885"/>
                </a:cubicBezTo>
                <a:cubicBezTo>
                  <a:pt x="647355" y="1039576"/>
                  <a:pt x="653256" y="1020561"/>
                  <a:pt x="666427" y="1007390"/>
                </a:cubicBezTo>
                <a:cubicBezTo>
                  <a:pt x="696472" y="977345"/>
                  <a:pt x="721600" y="973500"/>
                  <a:pt x="759417" y="960895"/>
                </a:cubicBezTo>
                <a:lnTo>
                  <a:pt x="852407" y="898902"/>
                </a:lnTo>
                <a:cubicBezTo>
                  <a:pt x="867905" y="888570"/>
                  <a:pt x="881230" y="873795"/>
                  <a:pt x="898901" y="867905"/>
                </a:cubicBezTo>
                <a:cubicBezTo>
                  <a:pt x="965604" y="845671"/>
                  <a:pt x="929547" y="856369"/>
                  <a:pt x="1007390" y="836908"/>
                </a:cubicBezTo>
                <a:cubicBezTo>
                  <a:pt x="1069383" y="847240"/>
                  <a:pt x="1133746" y="848031"/>
                  <a:pt x="1193369" y="867905"/>
                </a:cubicBezTo>
                <a:cubicBezTo>
                  <a:pt x="1252255" y="887534"/>
                  <a:pt x="1237143" y="933883"/>
                  <a:pt x="1255362" y="976393"/>
                </a:cubicBezTo>
                <a:cubicBezTo>
                  <a:pt x="1262699" y="993514"/>
                  <a:pt x="1276027" y="1007390"/>
                  <a:pt x="1286359" y="1022888"/>
                </a:cubicBezTo>
                <a:cubicBezTo>
                  <a:pt x="1291525" y="1038386"/>
                  <a:pt x="1298313" y="1053435"/>
                  <a:pt x="1301857" y="1069383"/>
                </a:cubicBezTo>
                <a:cubicBezTo>
                  <a:pt x="1338267" y="1233224"/>
                  <a:pt x="1316655" y="1334562"/>
                  <a:pt x="1301857" y="1534332"/>
                </a:cubicBezTo>
                <a:cubicBezTo>
                  <a:pt x="1300650" y="1550624"/>
                  <a:pt x="1290321" y="1564978"/>
                  <a:pt x="1286359" y="1580827"/>
                </a:cubicBezTo>
                <a:cubicBezTo>
                  <a:pt x="1279970" y="1606383"/>
                  <a:pt x="1277792" y="1632905"/>
                  <a:pt x="1270861" y="1658319"/>
                </a:cubicBezTo>
                <a:cubicBezTo>
                  <a:pt x="1260899" y="1694846"/>
                  <a:pt x="1234435" y="1777508"/>
                  <a:pt x="1208868" y="1813302"/>
                </a:cubicBezTo>
                <a:cubicBezTo>
                  <a:pt x="1196129" y="1831137"/>
                  <a:pt x="1176405" y="1842959"/>
                  <a:pt x="1162373" y="1859797"/>
                </a:cubicBezTo>
                <a:cubicBezTo>
                  <a:pt x="1150448" y="1874106"/>
                  <a:pt x="1141708" y="1890794"/>
                  <a:pt x="1131376" y="1906292"/>
                </a:cubicBezTo>
                <a:cubicBezTo>
                  <a:pt x="1126210" y="1921790"/>
                  <a:pt x="1123184" y="1938174"/>
                  <a:pt x="1115878" y="1952786"/>
                </a:cubicBezTo>
                <a:cubicBezTo>
                  <a:pt x="1038058" y="2108424"/>
                  <a:pt x="1135392" y="1871088"/>
                  <a:pt x="1053884" y="2061275"/>
                </a:cubicBezTo>
                <a:cubicBezTo>
                  <a:pt x="1047449" y="2076291"/>
                  <a:pt x="1044821" y="2092754"/>
                  <a:pt x="1038386" y="2107770"/>
                </a:cubicBezTo>
                <a:cubicBezTo>
                  <a:pt x="1014790" y="2162829"/>
                  <a:pt x="1007524" y="2169563"/>
                  <a:pt x="976393" y="2216258"/>
                </a:cubicBezTo>
                <a:cubicBezTo>
                  <a:pt x="939234" y="2327737"/>
                  <a:pt x="984318" y="2188522"/>
                  <a:pt x="945396" y="2324746"/>
                </a:cubicBezTo>
                <a:cubicBezTo>
                  <a:pt x="923781" y="2400398"/>
                  <a:pt x="914684" y="2384747"/>
                  <a:pt x="898901" y="2495227"/>
                </a:cubicBezTo>
                <a:lnTo>
                  <a:pt x="883403" y="2603715"/>
                </a:lnTo>
                <a:cubicBezTo>
                  <a:pt x="893735" y="2660542"/>
                  <a:pt x="887219" y="2723233"/>
                  <a:pt x="914400" y="2774197"/>
                </a:cubicBezTo>
                <a:cubicBezTo>
                  <a:pt x="931931" y="2807068"/>
                  <a:pt x="976393" y="2815526"/>
                  <a:pt x="1007390" y="2836190"/>
                </a:cubicBezTo>
                <a:lnTo>
                  <a:pt x="1053884" y="2867186"/>
                </a:lnTo>
                <a:cubicBezTo>
                  <a:pt x="1069382" y="2877518"/>
                  <a:pt x="1082708" y="2892293"/>
                  <a:pt x="1100379" y="2898183"/>
                </a:cubicBezTo>
                <a:lnTo>
                  <a:pt x="1146874" y="2913681"/>
                </a:lnTo>
                <a:cubicBezTo>
                  <a:pt x="1214033" y="2908515"/>
                  <a:pt x="1282019" y="2909889"/>
                  <a:pt x="1348352" y="2898183"/>
                </a:cubicBezTo>
                <a:cubicBezTo>
                  <a:pt x="1367580" y="2894790"/>
                  <a:pt x="1439031" y="2851031"/>
                  <a:pt x="1456840" y="2836190"/>
                </a:cubicBezTo>
                <a:cubicBezTo>
                  <a:pt x="1473678" y="2822159"/>
                  <a:pt x="1485098" y="2801853"/>
                  <a:pt x="1503335" y="2789695"/>
                </a:cubicBezTo>
                <a:cubicBezTo>
                  <a:pt x="1516928" y="2780633"/>
                  <a:pt x="1534332" y="2779363"/>
                  <a:pt x="1549830" y="2774197"/>
                </a:cubicBezTo>
                <a:cubicBezTo>
                  <a:pt x="1554996" y="2758699"/>
                  <a:pt x="1558894" y="2742718"/>
                  <a:pt x="1565329" y="2727702"/>
                </a:cubicBezTo>
                <a:cubicBezTo>
                  <a:pt x="1588928" y="2672637"/>
                  <a:pt x="1596188" y="2665913"/>
                  <a:pt x="1627322" y="2619214"/>
                </a:cubicBezTo>
                <a:cubicBezTo>
                  <a:pt x="1642388" y="2574015"/>
                  <a:pt x="1646457" y="2554500"/>
                  <a:pt x="1673817" y="2510725"/>
                </a:cubicBezTo>
                <a:cubicBezTo>
                  <a:pt x="1687507" y="2488821"/>
                  <a:pt x="1704814" y="2469396"/>
                  <a:pt x="1720312" y="2448732"/>
                </a:cubicBezTo>
                <a:cubicBezTo>
                  <a:pt x="1743735" y="2355038"/>
                  <a:pt x="1729073" y="2406951"/>
                  <a:pt x="1766807" y="2293749"/>
                </a:cubicBezTo>
                <a:lnTo>
                  <a:pt x="1782305" y="2247254"/>
                </a:lnTo>
                <a:cubicBezTo>
                  <a:pt x="1777139" y="2216257"/>
                  <a:pt x="1773624" y="2184940"/>
                  <a:pt x="1766807" y="2154264"/>
                </a:cubicBezTo>
                <a:cubicBezTo>
                  <a:pt x="1763263" y="2138317"/>
                  <a:pt x="1762860" y="2119322"/>
                  <a:pt x="1751308" y="2107770"/>
                </a:cubicBezTo>
                <a:cubicBezTo>
                  <a:pt x="1576915" y="1933379"/>
                  <a:pt x="1192912" y="2034141"/>
                  <a:pt x="1038386" y="2030278"/>
                </a:cubicBezTo>
                <a:cubicBezTo>
                  <a:pt x="1022888" y="2019946"/>
                  <a:pt x="1006200" y="2011206"/>
                  <a:pt x="991891" y="1999281"/>
                </a:cubicBezTo>
                <a:cubicBezTo>
                  <a:pt x="975053" y="1985249"/>
                  <a:pt x="963633" y="1964944"/>
                  <a:pt x="945396" y="1952786"/>
                </a:cubicBezTo>
                <a:cubicBezTo>
                  <a:pt x="931803" y="1943724"/>
                  <a:pt x="914609" y="1941776"/>
                  <a:pt x="898901" y="1937288"/>
                </a:cubicBezTo>
                <a:cubicBezTo>
                  <a:pt x="762677" y="1898368"/>
                  <a:pt x="901892" y="1943451"/>
                  <a:pt x="790413" y="1906292"/>
                </a:cubicBezTo>
                <a:cubicBezTo>
                  <a:pt x="774915" y="1895960"/>
                  <a:pt x="760578" y="1883625"/>
                  <a:pt x="743918" y="1875295"/>
                </a:cubicBezTo>
                <a:cubicBezTo>
                  <a:pt x="729306" y="1867989"/>
                  <a:pt x="711016" y="1868859"/>
                  <a:pt x="697423" y="1859797"/>
                </a:cubicBezTo>
                <a:cubicBezTo>
                  <a:pt x="581327" y="1782399"/>
                  <a:pt x="714991" y="1834657"/>
                  <a:pt x="604434" y="1797803"/>
                </a:cubicBezTo>
                <a:cubicBezTo>
                  <a:pt x="583769" y="1782305"/>
                  <a:pt x="565544" y="1762860"/>
                  <a:pt x="542440" y="1751308"/>
                </a:cubicBezTo>
                <a:cubicBezTo>
                  <a:pt x="523388" y="1741782"/>
                  <a:pt x="498846" y="1746543"/>
                  <a:pt x="480447" y="1735810"/>
                </a:cubicBezTo>
                <a:cubicBezTo>
                  <a:pt x="435823" y="1709780"/>
                  <a:pt x="398783" y="1672446"/>
                  <a:pt x="356461" y="1642820"/>
                </a:cubicBezTo>
                <a:cubicBezTo>
                  <a:pt x="333270" y="1626586"/>
                  <a:pt x="194020" y="1542489"/>
                  <a:pt x="154983" y="1487837"/>
                </a:cubicBezTo>
                <a:cubicBezTo>
                  <a:pt x="118265" y="1436432"/>
                  <a:pt x="130171" y="1429943"/>
                  <a:pt x="108488" y="1379349"/>
                </a:cubicBezTo>
                <a:cubicBezTo>
                  <a:pt x="99387" y="1358114"/>
                  <a:pt x="86071" y="1338807"/>
                  <a:pt x="77491" y="1317356"/>
                </a:cubicBezTo>
                <a:cubicBezTo>
                  <a:pt x="65356" y="1287020"/>
                  <a:pt x="56827" y="1255363"/>
                  <a:pt x="46495" y="1224366"/>
                </a:cubicBezTo>
                <a:lnTo>
                  <a:pt x="15498" y="1131376"/>
                </a:lnTo>
                <a:lnTo>
                  <a:pt x="0" y="1069383"/>
                </a:lnTo>
                <a:cubicBezTo>
                  <a:pt x="10332" y="997058"/>
                  <a:pt x="18985" y="924473"/>
                  <a:pt x="30996" y="852407"/>
                </a:cubicBezTo>
                <a:cubicBezTo>
                  <a:pt x="34498" y="831396"/>
                  <a:pt x="38104" y="809992"/>
                  <a:pt x="46495" y="790414"/>
                </a:cubicBezTo>
                <a:cubicBezTo>
                  <a:pt x="53832" y="773294"/>
                  <a:pt x="69161" y="760579"/>
                  <a:pt x="77491" y="743919"/>
                </a:cubicBezTo>
                <a:cubicBezTo>
                  <a:pt x="84797" y="729307"/>
                  <a:pt x="86555" y="712440"/>
                  <a:pt x="92990" y="697424"/>
                </a:cubicBezTo>
                <a:cubicBezTo>
                  <a:pt x="102091" y="676189"/>
                  <a:pt x="114885" y="656666"/>
                  <a:pt x="123986" y="635431"/>
                </a:cubicBezTo>
                <a:cubicBezTo>
                  <a:pt x="130421" y="620415"/>
                  <a:pt x="127932" y="600488"/>
                  <a:pt x="139484" y="588936"/>
                </a:cubicBezTo>
                <a:cubicBezTo>
                  <a:pt x="165826" y="562594"/>
                  <a:pt x="232474" y="526942"/>
                  <a:pt x="232474" y="526942"/>
                </a:cubicBezTo>
                <a:cubicBezTo>
                  <a:pt x="242806" y="511444"/>
                  <a:pt x="249453" y="492713"/>
                  <a:pt x="263471" y="480447"/>
                </a:cubicBezTo>
                <a:cubicBezTo>
                  <a:pt x="263481" y="480438"/>
                  <a:pt x="379703" y="402960"/>
                  <a:pt x="402956" y="387458"/>
                </a:cubicBezTo>
                <a:cubicBezTo>
                  <a:pt x="433952" y="366794"/>
                  <a:pt x="473593" y="355267"/>
                  <a:pt x="495945" y="325464"/>
                </a:cubicBezTo>
                <a:cubicBezTo>
                  <a:pt x="541117" y="265235"/>
                  <a:pt x="587549" y="197238"/>
                  <a:pt x="650929" y="154983"/>
                </a:cubicBezTo>
                <a:cubicBezTo>
                  <a:pt x="729305" y="102731"/>
                  <a:pt x="663712" y="140570"/>
                  <a:pt x="743918" y="108488"/>
                </a:cubicBezTo>
                <a:cubicBezTo>
                  <a:pt x="941826" y="29325"/>
                  <a:pt x="765764" y="90875"/>
                  <a:pt x="945396" y="30997"/>
                </a:cubicBezTo>
                <a:cubicBezTo>
                  <a:pt x="960894" y="25831"/>
                  <a:pt x="975777" y="18184"/>
                  <a:pt x="991891" y="15498"/>
                </a:cubicBezTo>
                <a:lnTo>
                  <a:pt x="1084881" y="0"/>
                </a:lnTo>
                <a:cubicBezTo>
                  <a:pt x="1193369" y="5166"/>
                  <a:pt x="1303550" y="-4279"/>
                  <a:pt x="1410345" y="15498"/>
                </a:cubicBezTo>
                <a:cubicBezTo>
                  <a:pt x="1446976" y="22282"/>
                  <a:pt x="1472338" y="56827"/>
                  <a:pt x="1503335" y="77492"/>
                </a:cubicBezTo>
                <a:lnTo>
                  <a:pt x="1549830" y="108488"/>
                </a:lnTo>
                <a:cubicBezTo>
                  <a:pt x="1638663" y="241737"/>
                  <a:pt x="1532159" y="73146"/>
                  <a:pt x="1596325" y="201478"/>
                </a:cubicBezTo>
                <a:cubicBezTo>
                  <a:pt x="1604655" y="218138"/>
                  <a:pt x="1616990" y="232475"/>
                  <a:pt x="1627322" y="247973"/>
                </a:cubicBezTo>
                <a:cubicBezTo>
                  <a:pt x="1691222" y="439678"/>
                  <a:pt x="1649381" y="296190"/>
                  <a:pt x="1627322" y="759417"/>
                </a:cubicBezTo>
                <a:cubicBezTo>
                  <a:pt x="1625028" y="807589"/>
                  <a:pt x="1621783" y="939500"/>
                  <a:pt x="1596325" y="1007390"/>
                </a:cubicBezTo>
                <a:cubicBezTo>
                  <a:pt x="1588213" y="1029022"/>
                  <a:pt x="1575661" y="1048719"/>
                  <a:pt x="1565329" y="1069383"/>
                </a:cubicBezTo>
                <a:cubicBezTo>
                  <a:pt x="1560163" y="1095214"/>
                  <a:pt x="1559613" y="1122417"/>
                  <a:pt x="1549830" y="1146875"/>
                </a:cubicBezTo>
                <a:cubicBezTo>
                  <a:pt x="1538642" y="1174844"/>
                  <a:pt x="1512861" y="1195789"/>
                  <a:pt x="1503335" y="1224366"/>
                </a:cubicBezTo>
                <a:cubicBezTo>
                  <a:pt x="1491783" y="1259021"/>
                  <a:pt x="1495001" y="1297034"/>
                  <a:pt x="1487837" y="1332854"/>
                </a:cubicBezTo>
                <a:cubicBezTo>
                  <a:pt x="1484633" y="1348873"/>
                  <a:pt x="1476827" y="1363641"/>
                  <a:pt x="1472339" y="1379349"/>
                </a:cubicBezTo>
                <a:cubicBezTo>
                  <a:pt x="1466487" y="1399830"/>
                  <a:pt x="1462692" y="1420861"/>
                  <a:pt x="1456840" y="1441342"/>
                </a:cubicBezTo>
                <a:cubicBezTo>
                  <a:pt x="1452352" y="1457050"/>
                  <a:pt x="1445304" y="1471988"/>
                  <a:pt x="1441342" y="1487837"/>
                </a:cubicBezTo>
                <a:cubicBezTo>
                  <a:pt x="1434953" y="1513393"/>
                  <a:pt x="1431010" y="1539498"/>
                  <a:pt x="1425844" y="1565329"/>
                </a:cubicBezTo>
                <a:cubicBezTo>
                  <a:pt x="1431010" y="1792637"/>
                  <a:pt x="1426859" y="2020349"/>
                  <a:pt x="1441342" y="2247254"/>
                </a:cubicBezTo>
                <a:cubicBezTo>
                  <a:pt x="1442938" y="2272256"/>
                  <a:pt x="1508070" y="2327327"/>
                  <a:pt x="1518834" y="2340244"/>
                </a:cubicBezTo>
                <a:cubicBezTo>
                  <a:pt x="1530758" y="2354553"/>
                  <a:pt x="1535812" y="2374473"/>
                  <a:pt x="1549830" y="2386739"/>
                </a:cubicBezTo>
                <a:cubicBezTo>
                  <a:pt x="1577866" y="2411270"/>
                  <a:pt x="1642820" y="2448732"/>
                  <a:pt x="1642820" y="2448732"/>
                </a:cubicBezTo>
                <a:cubicBezTo>
                  <a:pt x="1653152" y="2464230"/>
                  <a:pt x="1659272" y="2483591"/>
                  <a:pt x="1673817" y="2495227"/>
                </a:cubicBezTo>
                <a:cubicBezTo>
                  <a:pt x="1686574" y="2505432"/>
                  <a:pt x="1705700" y="2503419"/>
                  <a:pt x="1720312" y="2510725"/>
                </a:cubicBezTo>
                <a:cubicBezTo>
                  <a:pt x="1827343" y="2564240"/>
                  <a:pt x="1699778" y="2524965"/>
                  <a:pt x="1828800" y="2557220"/>
                </a:cubicBezTo>
                <a:cubicBezTo>
                  <a:pt x="1864963" y="2552054"/>
                  <a:pt x="1901468" y="2548886"/>
                  <a:pt x="1937288" y="2541722"/>
                </a:cubicBezTo>
                <a:cubicBezTo>
                  <a:pt x="2069041" y="2515372"/>
                  <a:pt x="1893128" y="2540944"/>
                  <a:pt x="2030278" y="2495227"/>
                </a:cubicBezTo>
                <a:cubicBezTo>
                  <a:pt x="2060090" y="2485290"/>
                  <a:pt x="2092271" y="2484895"/>
                  <a:pt x="2123268" y="2479729"/>
                </a:cubicBezTo>
                <a:cubicBezTo>
                  <a:pt x="2233818" y="2442879"/>
                  <a:pt x="2100166" y="2495131"/>
                  <a:pt x="2216257" y="2417736"/>
                </a:cubicBezTo>
                <a:cubicBezTo>
                  <a:pt x="2229850" y="2408674"/>
                  <a:pt x="2247254" y="2407403"/>
                  <a:pt x="2262752" y="2402237"/>
                </a:cubicBezTo>
                <a:cubicBezTo>
                  <a:pt x="2278250" y="2386739"/>
                  <a:pt x="2292606" y="2370006"/>
                  <a:pt x="2309247" y="2355742"/>
                </a:cubicBezTo>
                <a:cubicBezTo>
                  <a:pt x="2328859" y="2338932"/>
                  <a:pt x="2356912" y="2330739"/>
                  <a:pt x="2371240" y="2309247"/>
                </a:cubicBezTo>
                <a:cubicBezTo>
                  <a:pt x="2389364" y="2282061"/>
                  <a:pt x="2387625" y="2245482"/>
                  <a:pt x="2402237" y="2216258"/>
                </a:cubicBezTo>
                <a:lnTo>
                  <a:pt x="2433234" y="2154264"/>
                </a:lnTo>
                <a:cubicBezTo>
                  <a:pt x="2428068" y="2097437"/>
                  <a:pt x="2432438" y="2038918"/>
                  <a:pt x="2417735" y="1983783"/>
                </a:cubicBezTo>
                <a:cubicBezTo>
                  <a:pt x="2411079" y="1958825"/>
                  <a:pt x="2384930" y="1943694"/>
                  <a:pt x="2371240" y="1921790"/>
                </a:cubicBezTo>
                <a:cubicBezTo>
                  <a:pt x="2340385" y="1872422"/>
                  <a:pt x="2334382" y="1828017"/>
                  <a:pt x="2293749" y="1782305"/>
                </a:cubicBezTo>
                <a:cubicBezTo>
                  <a:pt x="2247895" y="1730719"/>
                  <a:pt x="2211147" y="1717757"/>
                  <a:pt x="2154264" y="1689315"/>
                </a:cubicBezTo>
                <a:cubicBezTo>
                  <a:pt x="2097437" y="1699647"/>
                  <a:pt x="2037692" y="1699578"/>
                  <a:pt x="1983783" y="1720312"/>
                </a:cubicBezTo>
                <a:cubicBezTo>
                  <a:pt x="1966398" y="1726999"/>
                  <a:pt x="1961116" y="1750147"/>
                  <a:pt x="1952786" y="1766807"/>
                </a:cubicBezTo>
                <a:cubicBezTo>
                  <a:pt x="1934329" y="1803722"/>
                  <a:pt x="1926552" y="1872960"/>
                  <a:pt x="1921790" y="1906292"/>
                </a:cubicBezTo>
                <a:cubicBezTo>
                  <a:pt x="1915900" y="1947524"/>
                  <a:pt x="1911457" y="1988949"/>
                  <a:pt x="1906291" y="2030278"/>
                </a:cubicBezTo>
                <a:cubicBezTo>
                  <a:pt x="1929211" y="2190711"/>
                  <a:pt x="1899086" y="2091287"/>
                  <a:pt x="1952786" y="2185261"/>
                </a:cubicBezTo>
                <a:cubicBezTo>
                  <a:pt x="1964249" y="2205320"/>
                  <a:pt x="1967446" y="2230917"/>
                  <a:pt x="1983783" y="2247254"/>
                </a:cubicBezTo>
                <a:cubicBezTo>
                  <a:pt x="2010125" y="2273596"/>
                  <a:pt x="2050431" y="2282905"/>
                  <a:pt x="2076773" y="2309247"/>
                </a:cubicBezTo>
                <a:cubicBezTo>
                  <a:pt x="2141533" y="2374007"/>
                  <a:pt x="2105734" y="2342591"/>
                  <a:pt x="2185261" y="2402237"/>
                </a:cubicBezTo>
                <a:cubicBezTo>
                  <a:pt x="2224370" y="2464812"/>
                  <a:pt x="2264955" y="2521032"/>
                  <a:pt x="2293749" y="2588217"/>
                </a:cubicBezTo>
                <a:cubicBezTo>
                  <a:pt x="2300184" y="2603233"/>
                  <a:pt x="2304081" y="2619214"/>
                  <a:pt x="2309247" y="2634712"/>
                </a:cubicBezTo>
                <a:cubicBezTo>
                  <a:pt x="2298915" y="2732868"/>
                  <a:pt x="2295162" y="2831941"/>
                  <a:pt x="2278251" y="2929180"/>
                </a:cubicBezTo>
                <a:cubicBezTo>
                  <a:pt x="2274292" y="2951942"/>
                  <a:pt x="2260683" y="2972373"/>
                  <a:pt x="2247254" y="2991173"/>
                </a:cubicBezTo>
                <a:cubicBezTo>
                  <a:pt x="2224320" y="3023280"/>
                  <a:pt x="2169001" y="3062998"/>
                  <a:pt x="2138766" y="3084163"/>
                </a:cubicBezTo>
                <a:cubicBezTo>
                  <a:pt x="2108247" y="3105526"/>
                  <a:pt x="2079096" y="3129496"/>
                  <a:pt x="2045776" y="3146156"/>
                </a:cubicBezTo>
                <a:cubicBezTo>
                  <a:pt x="2026724" y="3155682"/>
                  <a:pt x="2004447" y="3156488"/>
                  <a:pt x="1983783" y="3161654"/>
                </a:cubicBezTo>
                <a:cubicBezTo>
                  <a:pt x="1968285" y="3171986"/>
                  <a:pt x="1955359" y="3188133"/>
                  <a:pt x="1937288" y="3192651"/>
                </a:cubicBezTo>
                <a:cubicBezTo>
                  <a:pt x="1859322" y="3212142"/>
                  <a:pt x="1769245" y="3208149"/>
                  <a:pt x="1689315" y="3208149"/>
                </a:cubicBezTo>
              </a:path>
            </a:pathLst>
          </a:cu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4487035" y="1180434"/>
            <a:ext cx="1720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Arial Rounded MT Bold" panose="020F0704030504030204" pitchFamily="34" charset="0"/>
              </a:rPr>
              <a:t>π-π </a:t>
            </a:r>
            <a:r>
              <a:rPr lang="en-US" altLang="ja-JP" sz="2400" dirty="0" smtClean="0">
                <a:latin typeface="Calibri"/>
                <a:cs typeface="Calibri"/>
              </a:rPr>
              <a:t>stacking</a:t>
            </a:r>
            <a:endParaRPr lang="ja-JP" altLang="en-US" sz="2400" dirty="0">
              <a:latin typeface="Calibri"/>
              <a:cs typeface="Calibri"/>
            </a:endParaRPr>
          </a:p>
        </p:txBody>
      </p:sp>
      <p:pic>
        <p:nvPicPr>
          <p:cNvPr id="62" name="図 6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886" y="1323676"/>
            <a:ext cx="4597804" cy="1754286"/>
          </a:xfrm>
          <a:prstGeom prst="rect">
            <a:avLst/>
          </a:prstGeom>
        </p:spPr>
      </p:pic>
      <p:sp>
        <p:nvSpPr>
          <p:cNvPr id="65" name="正方形/長方形 64"/>
          <p:cNvSpPr/>
          <p:nvPr/>
        </p:nvSpPr>
        <p:spPr>
          <a:xfrm>
            <a:off x="5384944" y="3054358"/>
            <a:ext cx="2654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altLang="ja-JP" sz="2400" dirty="0" smtClean="0">
                <a:latin typeface="Calibri"/>
                <a:cs typeface="Calibri"/>
              </a:rPr>
              <a:t>Hydrogen</a:t>
            </a:r>
            <a:r>
              <a:rPr lang="en-US" altLang="ja-JP" sz="2400" dirty="0">
                <a:latin typeface="Calibri"/>
                <a:cs typeface="Calibri"/>
              </a:rPr>
              <a:t> </a:t>
            </a:r>
            <a:r>
              <a:rPr lang="en-US" altLang="ja-JP" sz="2400" dirty="0" smtClean="0">
                <a:latin typeface="Calibri"/>
                <a:cs typeface="Calibri"/>
              </a:rPr>
              <a:t>bonding</a:t>
            </a:r>
            <a:endParaRPr lang="en-US" altLang="ja-JP" sz="2400" dirty="0">
              <a:latin typeface="Calibri"/>
              <a:cs typeface="Calibri"/>
            </a:endParaRPr>
          </a:p>
        </p:txBody>
      </p:sp>
      <p:sp>
        <p:nvSpPr>
          <p:cNvPr id="66" name="右矢印 65"/>
          <p:cNvSpPr/>
          <p:nvPr/>
        </p:nvSpPr>
        <p:spPr>
          <a:xfrm>
            <a:off x="2077996" y="4788093"/>
            <a:ext cx="739261" cy="275943"/>
          </a:xfrm>
          <a:prstGeom prst="rightArrow">
            <a:avLst/>
          </a:prstGeom>
          <a:solidFill>
            <a:srgbClr val="14F414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714676" y="4404585"/>
            <a:ext cx="1175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Calibri"/>
                <a:cs typeface="Calibri"/>
              </a:rPr>
              <a:t>Assembly</a:t>
            </a:r>
            <a:endParaRPr kumimoji="1" lang="ja-JP" altLang="en-US" sz="2000" dirty="0">
              <a:latin typeface="Calibri"/>
              <a:cs typeface="Calibri"/>
            </a:endParaRPr>
          </a:p>
        </p:txBody>
      </p:sp>
      <p:grpSp>
        <p:nvGrpSpPr>
          <p:cNvPr id="68" name="グループ化 67"/>
          <p:cNvGrpSpPr/>
          <p:nvPr/>
        </p:nvGrpSpPr>
        <p:grpSpPr>
          <a:xfrm>
            <a:off x="334990" y="962089"/>
            <a:ext cx="2391365" cy="2238019"/>
            <a:chOff x="3815201" y="4003521"/>
            <a:chExt cx="2816501" cy="2907342"/>
          </a:xfrm>
        </p:grpSpPr>
        <p:sp>
          <p:nvSpPr>
            <p:cNvPr id="69" name="アーチ 68"/>
            <p:cNvSpPr/>
            <p:nvPr/>
          </p:nvSpPr>
          <p:spPr>
            <a:xfrm>
              <a:off x="5411105" y="4003521"/>
              <a:ext cx="896892" cy="2907342"/>
            </a:xfrm>
            <a:prstGeom prst="blockArc">
              <a:avLst>
                <a:gd name="adj1" fmla="val 13816880"/>
                <a:gd name="adj2" fmla="val 1160837"/>
                <a:gd name="adj3" fmla="val 10389"/>
              </a:avLst>
            </a:prstGeom>
            <a:solidFill>
              <a:srgbClr val="F1FF67"/>
            </a:solidFill>
            <a:ln>
              <a:solidFill>
                <a:srgbClr val="FFF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grpSp>
          <p:nvGrpSpPr>
            <p:cNvPr id="70" name="グループ化 69"/>
            <p:cNvGrpSpPr/>
            <p:nvPr/>
          </p:nvGrpSpPr>
          <p:grpSpPr>
            <a:xfrm>
              <a:off x="5928952" y="5099126"/>
              <a:ext cx="702750" cy="1065335"/>
              <a:chOff x="5588260" y="5049435"/>
              <a:chExt cx="702750" cy="1065335"/>
            </a:xfrm>
          </p:grpSpPr>
          <p:sp>
            <p:nvSpPr>
              <p:cNvPr id="73" name="台形 72"/>
              <p:cNvSpPr/>
              <p:nvPr/>
            </p:nvSpPr>
            <p:spPr>
              <a:xfrm rot="10800000">
                <a:off x="5588260" y="5049435"/>
                <a:ext cx="702750" cy="1065335"/>
              </a:xfrm>
              <a:prstGeom prst="trapezoid">
                <a:avLst>
                  <a:gd name="adj" fmla="val 39503"/>
                </a:avLst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74" name="台形 73"/>
              <p:cNvSpPr/>
              <p:nvPr/>
            </p:nvSpPr>
            <p:spPr>
              <a:xfrm rot="10800000">
                <a:off x="5808120" y="5803613"/>
                <a:ext cx="277070" cy="297193"/>
              </a:xfrm>
              <a:prstGeom prst="trapezoid">
                <a:avLst>
                  <a:gd name="adj" fmla="val 25030"/>
                </a:avLst>
              </a:prstGeom>
              <a:gradFill flip="none" rotWithShape="1">
                <a:gsLst>
                  <a:gs pos="0">
                    <a:srgbClr val="2CA042">
                      <a:shade val="30000"/>
                      <a:satMod val="115000"/>
                    </a:srgbClr>
                  </a:gs>
                  <a:gs pos="50000">
                    <a:srgbClr val="2CA042">
                      <a:shade val="67500"/>
                      <a:satMod val="115000"/>
                    </a:srgbClr>
                  </a:gs>
                  <a:gs pos="100000">
                    <a:srgbClr val="2CA042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rgbClr val="2CA0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71" name="正方形/長方形 70"/>
            <p:cNvSpPr/>
            <p:nvPr/>
          </p:nvSpPr>
          <p:spPr>
            <a:xfrm flipV="1">
              <a:off x="5444820" y="4858578"/>
              <a:ext cx="77400" cy="130164"/>
            </a:xfrm>
            <a:prstGeom prst="rect">
              <a:avLst/>
            </a:prstGeom>
            <a:solidFill>
              <a:srgbClr val="FFFF61"/>
            </a:solidFill>
            <a:ln>
              <a:solidFill>
                <a:srgbClr val="FFF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3815201" y="4857834"/>
              <a:ext cx="1639441" cy="12896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cxnSp>
        <p:nvCxnSpPr>
          <p:cNvPr id="75" name="直線コネクタ 74"/>
          <p:cNvCxnSpPr/>
          <p:nvPr/>
        </p:nvCxnSpPr>
        <p:spPr>
          <a:xfrm flipV="1">
            <a:off x="2101173" y="3519021"/>
            <a:ext cx="1021279" cy="32820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 flipV="1">
            <a:off x="3364831" y="5428820"/>
            <a:ext cx="842961" cy="42647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 flipV="1">
            <a:off x="3122055" y="4740093"/>
            <a:ext cx="625630" cy="68258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/>
          <p:cNvSpPr txBox="1"/>
          <p:nvPr/>
        </p:nvSpPr>
        <p:spPr>
          <a:xfrm>
            <a:off x="3488843" y="4441502"/>
            <a:ext cx="133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Calibri"/>
                <a:cs typeface="Calibri"/>
              </a:rPr>
              <a:t>Disa</a:t>
            </a:r>
            <a:r>
              <a:rPr kumimoji="1" lang="en-US" altLang="ja-JP" dirty="0" smtClean="0">
                <a:latin typeface="Calibri"/>
                <a:cs typeface="Calibri"/>
              </a:rPr>
              <a:t>ssembly</a:t>
            </a:r>
            <a:endParaRPr kumimoji="1" lang="ja-JP" altLang="en-US" dirty="0">
              <a:latin typeface="Calibri"/>
              <a:cs typeface="Calibri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6333789" y="4453654"/>
            <a:ext cx="133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Calibri"/>
                <a:cs typeface="Calibri"/>
              </a:rPr>
              <a:t>Disa</a:t>
            </a:r>
            <a:r>
              <a:rPr kumimoji="1" lang="en-US" altLang="ja-JP" dirty="0" smtClean="0">
                <a:latin typeface="Calibri"/>
                <a:cs typeface="Calibri"/>
              </a:rPr>
              <a:t>ssembly</a:t>
            </a:r>
            <a:endParaRPr kumimoji="1" lang="ja-JP" altLang="en-US" dirty="0">
              <a:latin typeface="Calibri"/>
              <a:cs typeface="Calibri"/>
            </a:endParaRPr>
          </a:p>
        </p:txBody>
      </p:sp>
      <p:sp>
        <p:nvSpPr>
          <p:cNvPr id="80" name="右矢印 79"/>
          <p:cNvSpPr/>
          <p:nvPr/>
        </p:nvSpPr>
        <p:spPr>
          <a:xfrm>
            <a:off x="3855248" y="4793870"/>
            <a:ext cx="739261" cy="275943"/>
          </a:xfrm>
          <a:prstGeom prst="rightArrow">
            <a:avLst/>
          </a:prstGeom>
          <a:solidFill>
            <a:srgbClr val="14F414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右矢印 80"/>
          <p:cNvSpPr/>
          <p:nvPr/>
        </p:nvSpPr>
        <p:spPr>
          <a:xfrm>
            <a:off x="6609550" y="4779722"/>
            <a:ext cx="739261" cy="275943"/>
          </a:xfrm>
          <a:prstGeom prst="rightArrow">
            <a:avLst/>
          </a:prstGeom>
          <a:solidFill>
            <a:srgbClr val="14F414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242780" y="1795826"/>
            <a:ext cx="1593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Calibri"/>
                <a:cs typeface="Calibri"/>
              </a:rPr>
              <a:t>Fiber forming</a:t>
            </a:r>
            <a:endParaRPr kumimoji="1" lang="ja-JP" altLang="en-US" sz="2000" dirty="0">
              <a:latin typeface="Calibri"/>
              <a:cs typeface="Calibri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2650430" y="1953841"/>
            <a:ext cx="1212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Calibri"/>
                <a:cs typeface="Calibri"/>
              </a:rPr>
              <a:t>Structural</a:t>
            </a:r>
          </a:p>
          <a:p>
            <a:r>
              <a:rPr lang="en-US" altLang="ja-JP" sz="2000" dirty="0" smtClean="0">
                <a:latin typeface="Calibri"/>
                <a:cs typeface="Calibri"/>
              </a:rPr>
              <a:t>changes</a:t>
            </a:r>
            <a:endParaRPr kumimoji="1" lang="ja-JP" altLang="en-US" sz="2000" dirty="0">
              <a:latin typeface="Calibri"/>
              <a:cs typeface="Calibri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9909" y="3532189"/>
            <a:ext cx="1731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>
                <a:solidFill>
                  <a:srgbClr val="150BE7"/>
                </a:solidFill>
                <a:latin typeface="Calibri"/>
                <a:ea typeface="Adobe Gothic Std B" panose="020B0800000000000000" pitchFamily="34" charset="-128"/>
                <a:cs typeface="Calibri"/>
              </a:rPr>
              <a:t>M</a:t>
            </a:r>
            <a:r>
              <a:rPr kumimoji="1" lang="en-US" altLang="ja-JP" sz="2400" b="1" i="1" dirty="0" smtClean="0">
                <a:solidFill>
                  <a:srgbClr val="150BE7"/>
                </a:solidFill>
                <a:latin typeface="Calibri"/>
                <a:ea typeface="Adobe Gothic Std B" panose="020B0800000000000000" pitchFamily="34" charset="-128"/>
                <a:cs typeface="Calibri"/>
              </a:rPr>
              <a:t>etastable</a:t>
            </a:r>
            <a:endParaRPr kumimoji="1" lang="ja-JP" altLang="en-US" sz="2400" b="1" i="1" dirty="0">
              <a:solidFill>
                <a:srgbClr val="150BE7"/>
              </a:solidFill>
              <a:latin typeface="Calibri"/>
              <a:ea typeface="Adobe Gothic Std B" panose="020B0800000000000000" pitchFamily="34" charset="-128"/>
              <a:cs typeface="Calibri"/>
            </a:endParaRPr>
          </a:p>
        </p:txBody>
      </p:sp>
      <p:sp>
        <p:nvSpPr>
          <p:cNvPr id="85" name="円/楕円 84"/>
          <p:cNvSpPr/>
          <p:nvPr/>
        </p:nvSpPr>
        <p:spPr>
          <a:xfrm rot="20388850">
            <a:off x="5368903" y="1792102"/>
            <a:ext cx="2313638" cy="832545"/>
          </a:xfrm>
          <a:prstGeom prst="ellipse">
            <a:avLst/>
          </a:prstGeom>
          <a:noFill/>
          <a:ln w="38100">
            <a:solidFill>
              <a:srgbClr val="150B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 Rounded MT Bold" panose="020F0704030504030204" pitchFamily="34" charset="0"/>
            </a:endParaRPr>
          </a:p>
        </p:txBody>
      </p:sp>
      <p:sp>
        <p:nvSpPr>
          <p:cNvPr id="86" name="円/楕円 85"/>
          <p:cNvSpPr/>
          <p:nvPr/>
        </p:nvSpPr>
        <p:spPr>
          <a:xfrm>
            <a:off x="7474572" y="1283400"/>
            <a:ext cx="495050" cy="959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 Rounded MT Bold" panose="020F0704030504030204" pitchFamily="34" charset="0"/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5159335" y="2102547"/>
            <a:ext cx="495050" cy="959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 Rounded MT Bold" panose="020F0704030504030204" pitchFamily="34" charset="0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7672841" y="3695633"/>
            <a:ext cx="1117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Calibri"/>
                <a:ea typeface="Adobe Gothic Std B" panose="020B0800000000000000" pitchFamily="34" charset="-128"/>
                <a:cs typeface="Calibri"/>
              </a:rPr>
              <a:t>S</a:t>
            </a:r>
            <a:r>
              <a:rPr kumimoji="1" lang="en-US" altLang="ja-JP" sz="2800" b="1" dirty="0" smtClean="0">
                <a:solidFill>
                  <a:srgbClr val="FF0000"/>
                </a:solidFill>
                <a:latin typeface="Calibri"/>
                <a:ea typeface="Adobe Gothic Std B" panose="020B0800000000000000" pitchFamily="34" charset="-128"/>
                <a:cs typeface="Calibri"/>
              </a:rPr>
              <a:t>table</a:t>
            </a:r>
            <a:endParaRPr kumimoji="1" lang="ja-JP" altLang="en-US" sz="2800" b="1" dirty="0">
              <a:solidFill>
                <a:srgbClr val="FF0000"/>
              </a:solidFill>
              <a:latin typeface="Calibri"/>
              <a:ea typeface="Adobe Gothic Std B" panose="020B0800000000000000" pitchFamily="34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722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5" grpId="0"/>
      <p:bldP spid="85" grpId="0" animBg="1"/>
      <p:bldP spid="86" grpId="0" animBg="1"/>
      <p:bldP spid="8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85302" y="1605952"/>
            <a:ext cx="637806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Calibri"/>
                <a:cs typeface="Calibri"/>
              </a:rPr>
              <a:t>To explore a much wider range of scientific topics </a:t>
            </a:r>
          </a:p>
          <a:p>
            <a:r>
              <a:rPr lang="en-US" altLang="ja-JP" sz="2400" dirty="0">
                <a:latin typeface="Calibri"/>
                <a:cs typeface="Calibri"/>
              </a:rPr>
              <a:t>b</a:t>
            </a:r>
            <a:r>
              <a:rPr lang="en-US" altLang="ja-JP" sz="2400" dirty="0" smtClean="0">
                <a:latin typeface="Calibri"/>
                <a:cs typeface="Calibri"/>
              </a:rPr>
              <a:t>eyond the lab</a:t>
            </a:r>
            <a:endParaRPr kumimoji="1" lang="en-US" altLang="ja-JP" sz="2400" dirty="0" smtClean="0">
              <a:latin typeface="Calibri"/>
              <a:cs typeface="Calibri"/>
            </a:endParaRPr>
          </a:p>
          <a:p>
            <a:r>
              <a:rPr kumimoji="1" lang="en-US" altLang="ja-JP" sz="2400" dirty="0" smtClean="0">
                <a:latin typeface="Calibri"/>
                <a:cs typeface="Calibri"/>
              </a:rPr>
              <a:t>Lab work: often focusing on just one project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4895" y="219352"/>
            <a:ext cx="6581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Calibri"/>
                <a:cs typeface="Calibri"/>
              </a:rPr>
              <a:t>Why I left th</a:t>
            </a:r>
            <a:r>
              <a:rPr lang="en-US" altLang="ja-JP" sz="2800" b="1" dirty="0" smtClean="0">
                <a:latin typeface="Calibri"/>
                <a:cs typeface="Calibri"/>
              </a:rPr>
              <a:t>e </a:t>
            </a:r>
            <a:r>
              <a:rPr kumimoji="1" lang="en-US" altLang="ja-JP" sz="2800" b="1" dirty="0" smtClean="0">
                <a:latin typeface="Calibri"/>
                <a:cs typeface="Calibri"/>
              </a:rPr>
              <a:t>lab after my undergraduate? </a:t>
            </a:r>
            <a:endParaRPr kumimoji="1" lang="ja-JP" altLang="en-US" sz="2800" b="1" dirty="0">
              <a:latin typeface="Calibri"/>
              <a:cs typeface="Calibri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8758" y="987079"/>
            <a:ext cx="767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kumimoji="1" lang="en-US" altLang="ja-JP" sz="2800" dirty="0" smtClean="0">
                <a:latin typeface="Calibri"/>
                <a:cs typeface="Calibri"/>
              </a:rPr>
              <a:t>Wanted to</a:t>
            </a:r>
            <a:r>
              <a:rPr kumimoji="1" lang="ja-JP" altLang="en-US" sz="2800" dirty="0" smtClean="0">
                <a:latin typeface="Calibri"/>
                <a:cs typeface="Calibri"/>
              </a:rPr>
              <a:t> </a:t>
            </a:r>
            <a:r>
              <a:rPr kumimoji="1" lang="en-US" altLang="ja-JP" sz="2800" dirty="0" smtClean="0">
                <a:latin typeface="Calibri"/>
                <a:cs typeface="Calibri"/>
              </a:rPr>
              <a:t>learn</a:t>
            </a:r>
            <a:r>
              <a:rPr kumimoji="1" lang="ja-JP" altLang="en-US" sz="2800" dirty="0" smtClean="0">
                <a:latin typeface="Calibri"/>
                <a:cs typeface="Calibri"/>
              </a:rPr>
              <a:t> </a:t>
            </a:r>
            <a:r>
              <a:rPr kumimoji="1" lang="en-US" altLang="ja-JP" sz="2800" dirty="0" smtClean="0">
                <a:latin typeface="Calibri"/>
                <a:cs typeface="Calibri"/>
              </a:rPr>
              <a:t>science outside of the test tube</a:t>
            </a:r>
            <a:endParaRPr kumimoji="1" lang="ja-JP" altLang="en-US" sz="2800" dirty="0">
              <a:latin typeface="Calibri"/>
              <a:cs typeface="Calibri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7297" y="2201064"/>
            <a:ext cx="31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endParaRPr kumimoji="1" lang="ja-JP" altLang="en-US" sz="2800" dirty="0">
              <a:latin typeface="Calibri"/>
              <a:cs typeface="Calibri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8758" y="3358092"/>
            <a:ext cx="7237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kumimoji="1" lang="en-US" altLang="ja-JP" sz="2800" dirty="0" smtClean="0">
                <a:latin typeface="Calibri"/>
                <a:cs typeface="Calibri"/>
              </a:rPr>
              <a:t>Became</a:t>
            </a:r>
            <a:r>
              <a:rPr kumimoji="1" lang="ja-JP" altLang="en-US" sz="2800" dirty="0" smtClean="0">
                <a:latin typeface="Calibri"/>
                <a:cs typeface="Calibri"/>
              </a:rPr>
              <a:t> </a:t>
            </a:r>
            <a:r>
              <a:rPr kumimoji="1" lang="en-US" altLang="ja-JP" sz="2800" dirty="0" smtClean="0">
                <a:latin typeface="Calibri"/>
                <a:cs typeface="Calibri"/>
              </a:rPr>
              <a:t>interested</a:t>
            </a:r>
            <a:r>
              <a:rPr kumimoji="1" lang="ja-JP" altLang="en-US" sz="2800" dirty="0" smtClean="0">
                <a:latin typeface="Calibri"/>
                <a:cs typeface="Calibri"/>
              </a:rPr>
              <a:t> </a:t>
            </a:r>
            <a:r>
              <a:rPr kumimoji="1" lang="en-US" altLang="ja-JP" sz="2800" dirty="0" smtClean="0">
                <a:latin typeface="Calibri"/>
                <a:cs typeface="Calibri"/>
              </a:rPr>
              <a:t>in</a:t>
            </a:r>
            <a:r>
              <a:rPr kumimoji="1" lang="ja-JP" altLang="en-US" sz="2800" dirty="0" smtClean="0">
                <a:latin typeface="Calibri"/>
                <a:cs typeface="Calibri"/>
              </a:rPr>
              <a:t> </a:t>
            </a:r>
            <a:r>
              <a:rPr kumimoji="1" lang="en-US" altLang="ja-JP" sz="2800" dirty="0" smtClean="0">
                <a:latin typeface="Calibri"/>
                <a:cs typeface="Calibri"/>
              </a:rPr>
              <a:t>science</a:t>
            </a:r>
            <a:r>
              <a:rPr kumimoji="1" lang="ja-JP" altLang="en-US" sz="2800" dirty="0" smtClean="0">
                <a:latin typeface="Calibri"/>
                <a:cs typeface="Calibri"/>
              </a:rPr>
              <a:t> </a:t>
            </a:r>
            <a:r>
              <a:rPr kumimoji="1" lang="en-US" altLang="ja-JP" sz="2800" dirty="0" smtClean="0">
                <a:latin typeface="Calibri"/>
                <a:cs typeface="Calibri"/>
              </a:rPr>
              <a:t>communication</a:t>
            </a:r>
            <a:endParaRPr kumimoji="1" lang="ja-JP" altLang="en-US" sz="2800" dirty="0">
              <a:latin typeface="Calibri"/>
              <a:cs typeface="Calibri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5418" y="4588547"/>
            <a:ext cx="417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kumimoji="1" lang="en-US" altLang="ja-JP" sz="2800" dirty="0" smtClean="0">
                <a:latin typeface="Calibri"/>
                <a:cs typeface="Calibri"/>
              </a:rPr>
              <a:t>Wanted</a:t>
            </a:r>
            <a:r>
              <a:rPr kumimoji="1" lang="ja-JP" altLang="en-US" sz="2800" dirty="0" smtClean="0">
                <a:latin typeface="Calibri"/>
                <a:cs typeface="Calibri"/>
              </a:rPr>
              <a:t> </a:t>
            </a:r>
            <a:r>
              <a:rPr kumimoji="1" lang="en-US" altLang="ja-JP" sz="2800" dirty="0" smtClean="0">
                <a:latin typeface="Calibri"/>
                <a:cs typeface="Calibri"/>
              </a:rPr>
              <a:t>to study abroad </a:t>
            </a:r>
            <a:endParaRPr kumimoji="1" lang="ja-JP" alt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673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1600" y="127002"/>
            <a:ext cx="8635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latin typeface="Calibri"/>
                <a:cs typeface="Calibri"/>
              </a:rPr>
              <a:t>My masters - Science</a:t>
            </a:r>
            <a:r>
              <a:rPr kumimoji="1" lang="ja-JP" altLang="en-US" sz="3600" dirty="0" smtClean="0">
                <a:latin typeface="Calibri"/>
                <a:cs typeface="Calibri"/>
              </a:rPr>
              <a:t> </a:t>
            </a:r>
            <a:r>
              <a:rPr kumimoji="1" lang="en-US" altLang="ja-JP" sz="3600" dirty="0" smtClean="0">
                <a:latin typeface="Calibri"/>
                <a:cs typeface="Calibri"/>
              </a:rPr>
              <a:t>communication at Kent</a:t>
            </a:r>
            <a:r>
              <a:rPr kumimoji="1" lang="ja-JP" altLang="en-US" sz="3600" dirty="0" smtClean="0">
                <a:latin typeface="Calibri"/>
                <a:cs typeface="Calibri"/>
              </a:rPr>
              <a:t> </a:t>
            </a:r>
            <a:endParaRPr kumimoji="1" lang="ja-JP" altLang="en-US" sz="3600" dirty="0">
              <a:latin typeface="Calibri"/>
              <a:cs typeface="Calibri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8757" y="1016865"/>
            <a:ext cx="8631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/>
                <a:cs typeface="Calibri"/>
              </a:rPr>
              <a:t>The </a:t>
            </a:r>
            <a:r>
              <a:rPr kumimoji="1" lang="en-US" altLang="ja-JP" sz="2400" b="1" dirty="0" smtClean="0">
                <a:latin typeface="Calibri"/>
                <a:cs typeface="Calibri"/>
              </a:rPr>
              <a:t>public communication </a:t>
            </a:r>
            <a:r>
              <a:rPr kumimoji="1" lang="en-US" altLang="ja-JP" sz="2400" dirty="0" smtClean="0">
                <a:latin typeface="Calibri"/>
                <a:cs typeface="Calibri"/>
              </a:rPr>
              <a:t>of science-related topics to </a:t>
            </a:r>
            <a:r>
              <a:rPr kumimoji="1" lang="en-US" altLang="ja-JP" sz="2400" b="1" dirty="0" smtClean="0">
                <a:latin typeface="Calibri"/>
                <a:cs typeface="Calibri"/>
              </a:rPr>
              <a:t>non-experts</a:t>
            </a:r>
            <a:endParaRPr kumimoji="1" lang="ja-JP" altLang="en-US" sz="2400" b="1" dirty="0">
              <a:latin typeface="Calibri"/>
              <a:cs typeface="Calibri"/>
            </a:endParaRPr>
          </a:p>
        </p:txBody>
      </p:sp>
      <p:pic>
        <p:nvPicPr>
          <p:cNvPr id="4" name="図 3" descr="50294485_271177050218566_7702490977373519872_n-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4569" y="3645881"/>
            <a:ext cx="4232079" cy="2658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テキスト ボックス 4"/>
          <p:cNvSpPr txBox="1"/>
          <p:nvPr/>
        </p:nvSpPr>
        <p:spPr>
          <a:xfrm>
            <a:off x="294600" y="2989693"/>
            <a:ext cx="4467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ja-JP" sz="2400" dirty="0" smtClean="0">
                <a:latin typeface="Calibri"/>
                <a:cs typeface="Calibri"/>
              </a:rPr>
              <a:t>Lots of reading &amp; writing essays </a:t>
            </a:r>
            <a:endParaRPr kumimoji="1" lang="ja-JP" altLang="en-US" sz="2400" dirty="0">
              <a:latin typeface="Calibri"/>
              <a:cs typeface="Calibri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4600" y="3733887"/>
            <a:ext cx="327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>
                <a:latin typeface="Calibri"/>
                <a:cs typeface="Calibri"/>
              </a:rPr>
              <a:t>Writing a science blog</a:t>
            </a:r>
            <a:endParaRPr kumimoji="1" lang="ja-JP" altLang="en-US" sz="2400" dirty="0">
              <a:latin typeface="Calibri"/>
              <a:cs typeface="Calibri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4600" y="4437443"/>
            <a:ext cx="3736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>
                <a:latin typeface="Calibri"/>
                <a:cs typeface="Calibri"/>
              </a:rPr>
              <a:t>Presentations in seminars</a:t>
            </a:r>
            <a:endParaRPr kumimoji="1" lang="ja-JP" altLang="en-US" sz="2400" dirty="0">
              <a:latin typeface="Calibri"/>
              <a:cs typeface="Calibri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4601" y="2325511"/>
            <a:ext cx="7148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>
                <a:latin typeface="Calibri"/>
                <a:cs typeface="Calibri"/>
              </a:rPr>
              <a:t>Learn historical and philosophical contexts of science</a:t>
            </a:r>
            <a:endParaRPr kumimoji="1" lang="ja-JP" altLang="en-US" sz="2400" dirty="0">
              <a:latin typeface="Calibri"/>
              <a:cs typeface="Calibri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8757" y="1821019"/>
            <a:ext cx="2028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Calibri"/>
                <a:cs typeface="Calibri"/>
              </a:rPr>
              <a:t>In</a:t>
            </a:r>
            <a:r>
              <a:rPr kumimoji="1" lang="en-US" altLang="ja-JP" sz="2400" dirty="0" smtClean="0">
                <a:latin typeface="Calibri"/>
                <a:cs typeface="Calibri"/>
              </a:rPr>
              <a:t> the course</a:t>
            </a:r>
            <a:r>
              <a:rPr kumimoji="1" lang="mr-IN" altLang="ja-JP" sz="2400" dirty="0" smtClean="0">
                <a:latin typeface="Calibri"/>
                <a:cs typeface="Calibri"/>
              </a:rPr>
              <a:t>…</a:t>
            </a:r>
            <a:endParaRPr kumimoji="1" lang="ja-JP" altLang="en-US" sz="2400" dirty="0">
              <a:latin typeface="Calibri"/>
              <a:cs typeface="Calibri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4601" y="5186743"/>
            <a:ext cx="4108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>
                <a:latin typeface="Calibri"/>
                <a:cs typeface="Calibri"/>
              </a:rPr>
              <a:t>Dissertation (literature base) </a:t>
            </a:r>
            <a:endParaRPr kumimoji="1" lang="ja-JP" altLang="en-US" sz="2400" dirty="0">
              <a:latin typeface="Calibri"/>
              <a:cs typeface="Calibri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62491" y="6304733"/>
            <a:ext cx="2795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Calibri"/>
                <a:cs typeface="Calibri"/>
              </a:rPr>
              <a:t>My old </a:t>
            </a:r>
            <a:r>
              <a:rPr lang="en-US" altLang="ja-JP" sz="2400" dirty="0">
                <a:latin typeface="Calibri"/>
                <a:cs typeface="Calibri"/>
              </a:rPr>
              <a:t>c</a:t>
            </a:r>
            <a:r>
              <a:rPr kumimoji="1" lang="en-US" altLang="ja-JP" sz="2400" dirty="0" smtClean="0">
                <a:latin typeface="Calibri"/>
                <a:cs typeface="Calibri"/>
              </a:rPr>
              <a:t>ourse mates</a:t>
            </a:r>
            <a:endParaRPr kumimoji="1" lang="ja-JP" alt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11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1600" y="127002"/>
            <a:ext cx="5979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latin typeface="Calibri"/>
                <a:cs typeface="Calibri"/>
              </a:rPr>
              <a:t>Career </a:t>
            </a:r>
            <a:r>
              <a:rPr lang="en-US" altLang="ja-JP" sz="3600" b="1" dirty="0" smtClean="0">
                <a:latin typeface="Calibri"/>
                <a:cs typeface="Calibri"/>
              </a:rPr>
              <a:t>options outside the lab</a:t>
            </a:r>
            <a:endParaRPr kumimoji="1" lang="ja-JP" altLang="en-US" sz="3600" b="1" dirty="0">
              <a:latin typeface="Calibri"/>
              <a:cs typeface="Calibri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4001" y="1202466"/>
            <a:ext cx="2775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kumimoji="1" lang="en-US" altLang="ja-JP" sz="2800" dirty="0" smtClean="0">
                <a:latin typeface="Calibri"/>
                <a:cs typeface="Calibri"/>
              </a:rPr>
              <a:t>Medical writer</a:t>
            </a:r>
            <a:endParaRPr kumimoji="1" lang="ja-JP" altLang="en-US" sz="2800" dirty="0">
              <a:latin typeface="Calibri"/>
              <a:cs typeface="Calibri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4001" y="2771524"/>
            <a:ext cx="2185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kumimoji="1" lang="en-US" altLang="ja-JP" sz="2800" dirty="0" smtClean="0">
                <a:latin typeface="Calibri"/>
                <a:cs typeface="Calibri"/>
              </a:rPr>
              <a:t>Journalism</a:t>
            </a:r>
            <a:endParaRPr kumimoji="1" lang="ja-JP" altLang="en-US" sz="2800" dirty="0">
              <a:latin typeface="Calibri"/>
              <a:cs typeface="Calibri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4001" y="5957989"/>
            <a:ext cx="268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kumimoji="1" lang="en-US" altLang="ja-JP" sz="2800" dirty="0" smtClean="0">
                <a:latin typeface="Calibri"/>
                <a:cs typeface="Calibri"/>
              </a:rPr>
              <a:t>Science policy</a:t>
            </a:r>
            <a:endParaRPr kumimoji="1" lang="ja-JP" altLang="en-US" sz="2800" dirty="0">
              <a:latin typeface="Calibri"/>
              <a:cs typeface="Calibri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4001" y="5068394"/>
            <a:ext cx="24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kumimoji="1" lang="en-US" altLang="ja-JP" sz="2800" dirty="0" smtClean="0">
                <a:latin typeface="Calibri"/>
                <a:cs typeface="Calibri"/>
              </a:rPr>
              <a:t>Film-making</a:t>
            </a:r>
            <a:endParaRPr kumimoji="1" lang="ja-JP" altLang="en-US" sz="2800" dirty="0">
              <a:latin typeface="Calibri"/>
              <a:cs typeface="Calibri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8867" y="4286072"/>
            <a:ext cx="4455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kumimoji="1" lang="en-US" altLang="ja-JP" sz="2800" dirty="0" smtClean="0">
                <a:latin typeface="Calibri"/>
                <a:cs typeface="Calibri"/>
              </a:rPr>
              <a:t>Scientific events </a:t>
            </a:r>
            <a:r>
              <a:rPr kumimoji="1" lang="en-US" altLang="ja-JP" sz="2800" dirty="0" err="1" smtClean="0">
                <a:latin typeface="Calibri"/>
                <a:cs typeface="Calibri"/>
              </a:rPr>
              <a:t>organiser</a:t>
            </a:r>
            <a:endParaRPr kumimoji="1" lang="ja-JP" altLang="en-US" sz="2800" dirty="0">
              <a:latin typeface="Calibri"/>
              <a:cs typeface="Calibri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8868" y="2048455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kumimoji="1" lang="en-US" altLang="ja-JP" sz="2800" dirty="0" smtClean="0">
                <a:latin typeface="Calibri"/>
                <a:cs typeface="Calibri"/>
              </a:rPr>
              <a:t>Science writer</a:t>
            </a:r>
            <a:endParaRPr kumimoji="1" lang="ja-JP" altLang="en-US" sz="2800" dirty="0">
              <a:latin typeface="Calibri"/>
              <a:cs typeface="Calibri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9988" y="3518079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kumimoji="1" lang="en-US" altLang="ja-JP" sz="2800" dirty="0" smtClean="0">
                <a:latin typeface="Calibri"/>
                <a:cs typeface="Calibri"/>
              </a:rPr>
              <a:t>Teachers</a:t>
            </a:r>
            <a:endParaRPr kumimoji="1" lang="ja-JP" altLang="en-US" sz="2800" dirty="0">
              <a:latin typeface="Calibri"/>
              <a:cs typeface="Calibri"/>
            </a:endParaRPr>
          </a:p>
        </p:txBody>
      </p:sp>
      <p:pic>
        <p:nvPicPr>
          <p:cNvPr id="11" name="図 10" descr="caption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3934" y="3211455"/>
            <a:ext cx="3150476" cy="2271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6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3501" y="114302"/>
            <a:ext cx="1611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latin typeface="Calibri"/>
                <a:cs typeface="Calibri"/>
              </a:rPr>
              <a:t>Outline</a:t>
            </a:r>
            <a:endParaRPr kumimoji="1" lang="ja-JP" altLang="en-US" sz="3600" b="1" dirty="0">
              <a:latin typeface="Calibri"/>
              <a:cs typeface="Calibri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2100" y="966559"/>
            <a:ext cx="5204670" cy="5693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altLang="ja-JP" sz="2800" dirty="0" smtClean="0">
                <a:latin typeface="Calibri"/>
                <a:cs typeface="Calibri"/>
              </a:rPr>
              <a:t>Introduction &amp;</a:t>
            </a:r>
            <a:r>
              <a:rPr lang="ja-JP" altLang="en-US" sz="2800" dirty="0" smtClean="0">
                <a:latin typeface="Calibri"/>
                <a:cs typeface="Calibri"/>
              </a:rPr>
              <a:t> </a:t>
            </a:r>
            <a:r>
              <a:rPr lang="en-US" altLang="ja-JP" sz="2800" dirty="0" smtClean="0">
                <a:latin typeface="Calibri"/>
                <a:cs typeface="Calibri"/>
              </a:rPr>
              <a:t>background</a:t>
            </a:r>
          </a:p>
          <a:p>
            <a:endParaRPr lang="en-US" altLang="ja-JP" sz="2800" dirty="0" smtClean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altLang="ja-JP" sz="2800" dirty="0">
                <a:latin typeface="Calibri"/>
                <a:cs typeface="Calibri"/>
              </a:rPr>
              <a:t>U</a:t>
            </a:r>
            <a:r>
              <a:rPr lang="en-US" altLang="ja-JP" sz="2800" dirty="0" smtClean="0">
                <a:latin typeface="Calibri"/>
                <a:cs typeface="Calibri"/>
              </a:rPr>
              <a:t>ndergraduate research </a:t>
            </a:r>
          </a:p>
          <a:p>
            <a:r>
              <a:rPr lang="en-US" altLang="ja-JP" sz="2800" dirty="0" smtClean="0">
                <a:latin typeface="Calibri"/>
                <a:cs typeface="Calibri"/>
              </a:rPr>
              <a:t>     </a:t>
            </a:r>
            <a:r>
              <a:rPr lang="ja-JP" altLang="en-US" sz="2800" dirty="0" smtClean="0">
                <a:latin typeface="Calibri"/>
                <a:cs typeface="Calibri"/>
              </a:rPr>
              <a:t>・</a:t>
            </a:r>
            <a:r>
              <a:rPr lang="en-US" altLang="ja-JP" sz="2800" dirty="0" smtClean="0">
                <a:latin typeface="Calibri"/>
                <a:cs typeface="Calibri"/>
              </a:rPr>
              <a:t>Supramolecular chemistry</a:t>
            </a:r>
          </a:p>
          <a:p>
            <a:endParaRPr lang="en-US" altLang="ja-JP" sz="2800" dirty="0" smtClean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altLang="ja-JP" sz="2800" dirty="0" smtClean="0">
                <a:latin typeface="Calibri"/>
                <a:cs typeface="Calibri"/>
              </a:rPr>
              <a:t>Science outside</a:t>
            </a:r>
            <a:r>
              <a:rPr lang="ja-JP" altLang="en-US" sz="2800" dirty="0" smtClean="0">
                <a:latin typeface="Calibri"/>
                <a:cs typeface="Calibri"/>
              </a:rPr>
              <a:t> </a:t>
            </a:r>
            <a:r>
              <a:rPr lang="en-US" altLang="ja-JP" sz="2800" dirty="0" smtClean="0">
                <a:latin typeface="Calibri"/>
                <a:cs typeface="Calibri"/>
              </a:rPr>
              <a:t>the laboratory </a:t>
            </a:r>
          </a:p>
          <a:p>
            <a:r>
              <a:rPr lang="en-US" altLang="ja-JP" sz="2800" dirty="0" smtClean="0">
                <a:latin typeface="Calibri"/>
                <a:cs typeface="Calibri"/>
              </a:rPr>
              <a:t>     </a:t>
            </a:r>
            <a:r>
              <a:rPr lang="ja-JP" altLang="en-US" sz="2800" dirty="0" smtClean="0">
                <a:latin typeface="Calibri"/>
                <a:cs typeface="Calibri"/>
              </a:rPr>
              <a:t>・</a:t>
            </a:r>
            <a:r>
              <a:rPr lang="en-US" altLang="ja-JP" sz="2800" dirty="0" smtClean="0">
                <a:latin typeface="Calibri"/>
                <a:cs typeface="Calibri"/>
              </a:rPr>
              <a:t>Career options in/outside lab</a:t>
            </a:r>
          </a:p>
          <a:p>
            <a:endParaRPr lang="en-US" altLang="ja-JP" sz="2800" dirty="0" smtClean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altLang="ja-JP" sz="2800" dirty="0">
                <a:latin typeface="Calibri"/>
                <a:cs typeface="Calibri"/>
              </a:rPr>
              <a:t>C</a:t>
            </a:r>
            <a:r>
              <a:rPr lang="en-US" altLang="ja-JP" sz="2800" dirty="0" smtClean="0">
                <a:latin typeface="Calibri"/>
                <a:cs typeface="Calibri"/>
              </a:rPr>
              <a:t>urrent work </a:t>
            </a:r>
          </a:p>
          <a:p>
            <a:r>
              <a:rPr lang="en-US" altLang="ja-JP" sz="2800" dirty="0">
                <a:latin typeface="Calibri"/>
                <a:cs typeface="Calibri"/>
              </a:rPr>
              <a:t> </a:t>
            </a:r>
            <a:r>
              <a:rPr lang="en-US" altLang="ja-JP" sz="2800" dirty="0" smtClean="0">
                <a:latin typeface="Calibri"/>
                <a:cs typeface="Calibri"/>
              </a:rPr>
              <a:t>   </a:t>
            </a:r>
            <a:r>
              <a:rPr lang="ja-JP" altLang="en-US" sz="2800" dirty="0" smtClean="0">
                <a:latin typeface="Calibri"/>
                <a:cs typeface="Calibri"/>
              </a:rPr>
              <a:t>・</a:t>
            </a:r>
            <a:r>
              <a:rPr lang="en-US" altLang="ja-JP" sz="2800" dirty="0" smtClean="0">
                <a:latin typeface="Calibri"/>
                <a:cs typeface="Calibri"/>
              </a:rPr>
              <a:t>The life of a PhD student</a:t>
            </a:r>
          </a:p>
          <a:p>
            <a:r>
              <a:rPr lang="en-US" altLang="ja-JP" sz="2800" dirty="0">
                <a:latin typeface="Calibri"/>
                <a:cs typeface="Calibri"/>
              </a:rPr>
              <a:t> </a:t>
            </a:r>
            <a:r>
              <a:rPr lang="en-US" altLang="ja-JP" sz="2800" dirty="0" smtClean="0">
                <a:latin typeface="Calibri"/>
                <a:cs typeface="Calibri"/>
              </a:rPr>
              <a:t>   </a:t>
            </a:r>
            <a:r>
              <a:rPr lang="ja-JP" altLang="en-US" sz="2800" dirty="0" smtClean="0">
                <a:latin typeface="Calibri"/>
                <a:cs typeface="Calibri"/>
              </a:rPr>
              <a:t>・</a:t>
            </a:r>
            <a:r>
              <a:rPr lang="en-US" altLang="ja-JP" sz="2800" dirty="0" smtClean="0">
                <a:latin typeface="Calibri"/>
                <a:cs typeface="Calibri"/>
              </a:rPr>
              <a:t>DNA-Peptide conjugation</a:t>
            </a:r>
          </a:p>
          <a:p>
            <a:pPr marL="342900" indent="-342900">
              <a:buFont typeface="Wingdings" charset="2"/>
              <a:buChar char="Ø"/>
            </a:pPr>
            <a:endParaRPr lang="en-US" altLang="ja-JP" sz="2800" dirty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altLang="ja-JP" sz="2800" dirty="0" smtClean="0">
                <a:latin typeface="Calibri"/>
                <a:cs typeface="Calibri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2932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1601" y="163731"/>
            <a:ext cx="7094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latin typeface="Calibri"/>
                <a:cs typeface="Calibri"/>
              </a:rPr>
              <a:t>Lessons learned from th</a:t>
            </a:r>
            <a:r>
              <a:rPr lang="en-US" altLang="ja-JP" sz="3600" b="1" dirty="0" smtClean="0">
                <a:latin typeface="Calibri"/>
                <a:cs typeface="Calibri"/>
              </a:rPr>
              <a:t>e </a:t>
            </a:r>
            <a:r>
              <a:rPr kumimoji="1" lang="en-US" altLang="ja-JP" sz="3600" b="1" dirty="0" smtClean="0">
                <a:latin typeface="Calibri"/>
                <a:cs typeface="Calibri"/>
              </a:rPr>
              <a:t>UK</a:t>
            </a:r>
            <a:r>
              <a:rPr kumimoji="1" lang="ja-JP" altLang="en-US" sz="3600" b="1" dirty="0" smtClean="0">
                <a:latin typeface="Calibri"/>
                <a:cs typeface="Calibri"/>
              </a:rPr>
              <a:t> </a:t>
            </a:r>
            <a:r>
              <a:rPr lang="en-US" altLang="ja-JP" sz="3600" b="1" dirty="0" err="1" smtClean="0">
                <a:latin typeface="Calibri"/>
                <a:cs typeface="Calibri"/>
              </a:rPr>
              <a:t>uni</a:t>
            </a:r>
            <a:r>
              <a:rPr kumimoji="1" lang="en-US" altLang="ja-JP" sz="3600" b="1" dirty="0" smtClean="0">
                <a:latin typeface="Calibri"/>
                <a:cs typeface="Calibri"/>
              </a:rPr>
              <a:t> life </a:t>
            </a:r>
            <a:endParaRPr kumimoji="1" lang="ja-JP" altLang="en-US" sz="3600" b="1" dirty="0">
              <a:latin typeface="Calibri"/>
              <a:cs typeface="Calibri"/>
            </a:endParaRPr>
          </a:p>
        </p:txBody>
      </p:sp>
      <p:pic>
        <p:nvPicPr>
          <p:cNvPr id="4" name="図 3" descr="13103514_10204350692246581_2463862879194859366_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568" y="1856014"/>
            <a:ext cx="2233475" cy="1675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図 5" descr="12525525_10156737464225644_6908093607351838678_o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2910" y="1815561"/>
            <a:ext cx="3281526" cy="1715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テキスト ボックス 6"/>
          <p:cNvSpPr txBox="1"/>
          <p:nvPr/>
        </p:nvSpPr>
        <p:spPr>
          <a:xfrm>
            <a:off x="101600" y="1109940"/>
            <a:ext cx="8235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Calibri"/>
                <a:cs typeface="Calibri"/>
              </a:rPr>
              <a:t>Had a</a:t>
            </a:r>
            <a:r>
              <a:rPr lang="ja-JP" altLang="en-US" sz="2800" dirty="0" smtClean="0">
                <a:latin typeface="Calibri"/>
                <a:cs typeface="Calibri"/>
              </a:rPr>
              <a:t> </a:t>
            </a:r>
            <a:r>
              <a:rPr lang="en-US" altLang="ja-JP" sz="2800" dirty="0" smtClean="0">
                <a:latin typeface="Calibri"/>
                <a:cs typeface="Calibri"/>
              </a:rPr>
              <a:t>fruitful time with my studies and outside of</a:t>
            </a:r>
            <a:r>
              <a:rPr lang="ja-JP" altLang="en-US" sz="2800" dirty="0" smtClean="0">
                <a:latin typeface="Calibri"/>
                <a:cs typeface="Calibri"/>
              </a:rPr>
              <a:t> </a:t>
            </a:r>
            <a:r>
              <a:rPr lang="en-US" altLang="ja-JP" sz="2800" dirty="0" smtClean="0">
                <a:latin typeface="Calibri"/>
                <a:cs typeface="Calibri"/>
              </a:rPr>
              <a:t>work</a:t>
            </a:r>
          </a:p>
        </p:txBody>
      </p:sp>
      <p:pic>
        <p:nvPicPr>
          <p:cNvPr id="8" name="図 7" descr="Screen Shot 2019-02-09 at 18.56.45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01" y="1886478"/>
            <a:ext cx="2273300" cy="1644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" name="図形グループ 4"/>
          <p:cNvGrpSpPr/>
          <p:nvPr/>
        </p:nvGrpSpPr>
        <p:grpSpPr>
          <a:xfrm>
            <a:off x="101600" y="5149730"/>
            <a:ext cx="6042214" cy="1252312"/>
            <a:chOff x="25400" y="5117848"/>
            <a:chExt cx="6042214" cy="1252312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25400" y="5117848"/>
              <a:ext cx="60422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latin typeface="Calibri"/>
                  <a:cs typeface="Calibri"/>
                </a:rPr>
                <a:t>That’s why I wanted to remain in the UK</a:t>
              </a: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0800" y="5846940"/>
              <a:ext cx="59841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latin typeface="Calibri"/>
                  <a:cs typeface="Calibri"/>
                </a:rPr>
                <a:t>Unfortunately, I couldn’t find a job here</a:t>
              </a:r>
            </a:p>
          </p:txBody>
        </p:sp>
      </p:grpSp>
      <p:grpSp>
        <p:nvGrpSpPr>
          <p:cNvPr id="13" name="図形グループ 12"/>
          <p:cNvGrpSpPr/>
          <p:nvPr/>
        </p:nvGrpSpPr>
        <p:grpSpPr>
          <a:xfrm>
            <a:off x="0" y="3688040"/>
            <a:ext cx="9267907" cy="2925840"/>
            <a:chOff x="0" y="3688040"/>
            <a:chExt cx="9267907" cy="2925840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0" y="4331368"/>
              <a:ext cx="92679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latin typeface="Calibri"/>
                  <a:cs typeface="Calibri"/>
                </a:rPr>
                <a:t>Great contrast with the heavily work-oriented culture in Japan</a:t>
              </a:r>
            </a:p>
          </p:txBody>
        </p:sp>
        <p:sp>
          <p:nvSpPr>
            <p:cNvPr id="10" name="上下矢印 9"/>
            <p:cNvSpPr/>
            <p:nvPr/>
          </p:nvSpPr>
          <p:spPr>
            <a:xfrm>
              <a:off x="3956050" y="3688040"/>
              <a:ext cx="368300" cy="643328"/>
            </a:xfrm>
            <a:prstGeom prst="upDownArrow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" name="図 2" descr="the-family-of-a-japanese-man-who-killed-himself-over-an-insane-work-schedule-wins-landmark-suit-1415313427.jp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7" t="2325" r="15643"/>
            <a:stretch/>
          </p:blipFill>
          <p:spPr>
            <a:xfrm>
              <a:off x="6483840" y="4921128"/>
              <a:ext cx="2379735" cy="1692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299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9700" y="182742"/>
            <a:ext cx="5060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>
                <a:latin typeface="Calibri"/>
                <a:cs typeface="Calibri"/>
              </a:rPr>
              <a:t>So,</a:t>
            </a:r>
            <a:r>
              <a:rPr lang="ja-JP" altLang="en-US" sz="3600" b="1" dirty="0" smtClean="0">
                <a:latin typeface="Calibri"/>
                <a:cs typeface="Calibri"/>
              </a:rPr>
              <a:t> </a:t>
            </a:r>
            <a:r>
              <a:rPr lang="en-US" altLang="ja-JP" sz="3600" b="1" dirty="0">
                <a:latin typeface="Calibri"/>
                <a:cs typeface="Calibri"/>
              </a:rPr>
              <a:t>w</a:t>
            </a:r>
            <a:r>
              <a:rPr lang="en-US" altLang="ja-JP" sz="3600" b="1" dirty="0" smtClean="0">
                <a:latin typeface="Calibri"/>
                <a:cs typeface="Calibri"/>
              </a:rPr>
              <a:t>hat happened next?</a:t>
            </a:r>
          </a:p>
        </p:txBody>
      </p:sp>
      <p:pic>
        <p:nvPicPr>
          <p:cNvPr id="3" name="図 2" descr="2000px-Flag_of_Greece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01" y="3073401"/>
            <a:ext cx="1943586" cy="1295400"/>
          </a:xfrm>
          <a:prstGeom prst="rect">
            <a:avLst/>
          </a:prstGeom>
        </p:spPr>
      </p:pic>
      <p:pic>
        <p:nvPicPr>
          <p:cNvPr id="4" name="図 3" descr="413502-dropbo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65" y="4991102"/>
            <a:ext cx="2287104" cy="1563689"/>
          </a:xfrm>
          <a:prstGeom prst="rect">
            <a:avLst/>
          </a:prstGeom>
        </p:spPr>
      </p:pic>
      <p:pic>
        <p:nvPicPr>
          <p:cNvPr id="5" name="図 4" descr="73295-640x360-london-skyline-n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01" y="1112839"/>
            <a:ext cx="2032000" cy="133034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684713" y="1180367"/>
            <a:ext cx="5141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Calibri"/>
                <a:cs typeface="Calibri"/>
              </a:rPr>
              <a:t>Sent my CV to a London-based recruitment agency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12751" y="2983808"/>
            <a:ext cx="5213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Calibri"/>
                <a:cs typeface="Calibri"/>
              </a:rPr>
              <a:t>They told me that a job in Greece would offer me a visa!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12750" y="4890471"/>
            <a:ext cx="53153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Calibri"/>
                <a:cs typeface="Calibri"/>
              </a:rPr>
              <a:t>Although I ended up doing something unrelated to my studies, I was happy to remain in </a:t>
            </a:r>
            <a:r>
              <a:rPr lang="en-US" altLang="ja-JP" sz="2800" dirty="0">
                <a:latin typeface="Calibri"/>
                <a:cs typeface="Calibri"/>
              </a:rPr>
              <a:t>E</a:t>
            </a:r>
            <a:r>
              <a:rPr lang="en-US" altLang="ja-JP" sz="2800" dirty="0" smtClean="0">
                <a:latin typeface="Calibri"/>
                <a:cs typeface="Calibri"/>
              </a:rPr>
              <a:t>urope</a:t>
            </a:r>
          </a:p>
        </p:txBody>
      </p:sp>
    </p:spTree>
    <p:extLst>
      <p:ext uri="{BB962C8B-B14F-4D97-AF65-F5344CB8AC3E}">
        <p14:creationId xmlns:p14="http://schemas.microsoft.com/office/powerpoint/2010/main" val="418734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20875"/>
            <a:ext cx="6267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latin typeface="Calibri"/>
                <a:cs typeface="Calibri"/>
              </a:rPr>
              <a:t>The</a:t>
            </a:r>
            <a:r>
              <a:rPr kumimoji="1" lang="ja-JP" altLang="en-US" sz="3600" b="1" dirty="0" smtClean="0">
                <a:latin typeface="Calibri"/>
                <a:cs typeface="Calibri"/>
              </a:rPr>
              <a:t> </a:t>
            </a:r>
            <a:r>
              <a:rPr kumimoji="1" lang="en-US" altLang="ja-JP" sz="3600" b="1" dirty="0" smtClean="0">
                <a:latin typeface="Calibri"/>
                <a:cs typeface="Calibri"/>
              </a:rPr>
              <a:t>life</a:t>
            </a:r>
            <a:r>
              <a:rPr kumimoji="1" lang="ja-JP" altLang="en-US" sz="3600" b="1" dirty="0" smtClean="0">
                <a:latin typeface="Calibri"/>
                <a:cs typeface="Calibri"/>
              </a:rPr>
              <a:t> </a:t>
            </a:r>
            <a:r>
              <a:rPr kumimoji="1" lang="en-US" altLang="ja-JP" sz="3600" b="1" dirty="0" smtClean="0">
                <a:latin typeface="Calibri"/>
                <a:cs typeface="Calibri"/>
              </a:rPr>
              <a:t>of</a:t>
            </a:r>
            <a:r>
              <a:rPr kumimoji="1" lang="ja-JP" altLang="en-US" sz="3600" b="1" dirty="0" smtClean="0">
                <a:latin typeface="Calibri"/>
                <a:cs typeface="Calibri"/>
              </a:rPr>
              <a:t> </a:t>
            </a:r>
            <a:r>
              <a:rPr kumimoji="1" lang="en-US" altLang="ja-JP" sz="3600" b="1" dirty="0" smtClean="0">
                <a:latin typeface="Calibri"/>
                <a:cs typeface="Calibri"/>
              </a:rPr>
              <a:t>a</a:t>
            </a:r>
            <a:r>
              <a:rPr kumimoji="1" lang="ja-JP" altLang="en-US" sz="3600" b="1" dirty="0" smtClean="0">
                <a:latin typeface="Calibri"/>
                <a:cs typeface="Calibri"/>
              </a:rPr>
              <a:t> </a:t>
            </a:r>
            <a:r>
              <a:rPr kumimoji="1" lang="en-US" altLang="ja-JP" sz="3600" b="1" dirty="0" smtClean="0">
                <a:latin typeface="Calibri"/>
                <a:cs typeface="Calibri"/>
              </a:rPr>
              <a:t>PhD</a:t>
            </a:r>
            <a:r>
              <a:rPr kumimoji="1" lang="ja-JP" altLang="en-US" sz="3600" b="1" dirty="0" smtClean="0">
                <a:latin typeface="Calibri"/>
                <a:cs typeface="Calibri"/>
              </a:rPr>
              <a:t> </a:t>
            </a:r>
            <a:r>
              <a:rPr kumimoji="1" lang="en-US" altLang="ja-JP" sz="3600" b="1" dirty="0" smtClean="0">
                <a:latin typeface="Calibri"/>
                <a:cs typeface="Calibri"/>
              </a:rPr>
              <a:t>(</a:t>
            </a:r>
            <a:r>
              <a:rPr kumimoji="1" lang="en-US" altLang="ja-JP" sz="3600" b="1" dirty="0" err="1" smtClean="0">
                <a:latin typeface="Calibri"/>
                <a:cs typeface="Calibri"/>
              </a:rPr>
              <a:t>Serpell</a:t>
            </a:r>
            <a:r>
              <a:rPr kumimoji="1" lang="ja-JP" altLang="en-US" sz="3600" b="1" dirty="0" smtClean="0">
                <a:latin typeface="Calibri"/>
                <a:cs typeface="Calibri"/>
              </a:rPr>
              <a:t> </a:t>
            </a:r>
            <a:r>
              <a:rPr kumimoji="1" lang="en-US" altLang="ja-JP" sz="3600" b="1" dirty="0" smtClean="0">
                <a:latin typeface="Calibri"/>
                <a:cs typeface="Calibri"/>
              </a:rPr>
              <a:t>group)</a:t>
            </a:r>
            <a:endParaRPr kumimoji="1" lang="ja-JP" altLang="en-US" sz="3600" b="1" dirty="0">
              <a:latin typeface="Calibri"/>
              <a:cs typeface="Calibri"/>
            </a:endParaRPr>
          </a:p>
        </p:txBody>
      </p:sp>
      <p:pic>
        <p:nvPicPr>
          <p:cNvPr id="5" name="図 4" descr="Screen Shot 2019-02-09 at 18.35.2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14"/>
          <a:stretch/>
        </p:blipFill>
        <p:spPr>
          <a:xfrm>
            <a:off x="4635501" y="4751739"/>
            <a:ext cx="4165600" cy="1924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図 5" descr="Dt6ymO_WsAA0dok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239" y="4757375"/>
            <a:ext cx="4024462" cy="1944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146178" y="701636"/>
            <a:ext cx="822532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altLang="ja-JP" sz="2800" dirty="0">
                <a:latin typeface="Calibri"/>
                <a:cs typeface="Calibri"/>
              </a:rPr>
              <a:t>Similar working hours to a job (9-5</a:t>
            </a:r>
            <a:r>
              <a:rPr lang="en-US" altLang="ja-JP" sz="2800" dirty="0" smtClean="0">
                <a:latin typeface="Calibri"/>
                <a:cs typeface="Calibri"/>
              </a:rPr>
              <a:t>)</a:t>
            </a:r>
          </a:p>
          <a:p>
            <a:endParaRPr lang="ja-JP" altLang="en-US" sz="16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altLang="ja-JP" sz="2800" dirty="0" smtClean="0">
                <a:latin typeface="Calibri"/>
                <a:cs typeface="Calibri"/>
              </a:rPr>
              <a:t>Weekly meetings with supervisors</a:t>
            </a:r>
          </a:p>
          <a:p>
            <a:endParaRPr lang="en-US" altLang="ja-JP" sz="1600" dirty="0" smtClean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altLang="ja-JP" sz="2800" dirty="0" smtClean="0">
                <a:latin typeface="Calibri"/>
                <a:cs typeface="Calibri"/>
              </a:rPr>
              <a:t>Running experiments independently on a daily basis</a:t>
            </a:r>
          </a:p>
          <a:p>
            <a:endParaRPr lang="en-US" altLang="ja-JP" sz="1600" dirty="0" smtClean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altLang="ja-JP" sz="2800" dirty="0" smtClean="0">
                <a:latin typeface="Calibri"/>
                <a:cs typeface="Calibri"/>
              </a:rPr>
              <a:t>Giving frequent presentations, posters</a:t>
            </a:r>
          </a:p>
          <a:p>
            <a:endParaRPr lang="en-US" altLang="ja-JP" sz="1600" dirty="0" smtClean="0">
              <a:latin typeface="Calibri"/>
              <a:cs typeface="Calibri"/>
            </a:endParaRPr>
          </a:p>
          <a:p>
            <a:endParaRPr lang="en-US" altLang="ja-JP" sz="800" dirty="0" smtClean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altLang="ja-JP" sz="2800" dirty="0" smtClean="0">
                <a:latin typeface="Calibri"/>
                <a:cs typeface="Calibri"/>
              </a:rPr>
              <a:t>Travelling to scientific conferences!</a:t>
            </a:r>
          </a:p>
          <a:p>
            <a:endParaRPr lang="en-US" altLang="ja-JP" sz="1600" dirty="0" smtClean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altLang="ja-JP" sz="2800" dirty="0" smtClean="0">
                <a:latin typeface="Calibri"/>
                <a:cs typeface="Calibri"/>
              </a:rPr>
              <a:t>Updating my knowledge with the recent literature</a:t>
            </a:r>
          </a:p>
        </p:txBody>
      </p:sp>
    </p:spTree>
    <p:extLst>
      <p:ext uri="{BB962C8B-B14F-4D97-AF65-F5344CB8AC3E}">
        <p14:creationId xmlns:p14="http://schemas.microsoft.com/office/powerpoint/2010/main" val="176155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6178" y="198675"/>
            <a:ext cx="3163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latin typeface="Calibri"/>
                <a:cs typeface="Calibri"/>
              </a:rPr>
              <a:t>My PhD project</a:t>
            </a:r>
            <a:endParaRPr kumimoji="1" lang="ja-JP" altLang="en-US" sz="3600" b="1" dirty="0">
              <a:latin typeface="Calibri"/>
              <a:cs typeface="Calibri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6178" y="1648959"/>
            <a:ext cx="8474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latin typeface="Calibri"/>
                <a:cs typeface="Calibri"/>
              </a:rPr>
              <a:t>Hierarchical and Emergent Assembly of DNA-Peptide conjugates </a:t>
            </a:r>
            <a:endParaRPr kumimoji="1" lang="en-US" altLang="ja-JP" sz="3600" dirty="0">
              <a:latin typeface="Calibri"/>
              <a:cs typeface="Calibri"/>
            </a:endParaRPr>
          </a:p>
        </p:txBody>
      </p:sp>
      <p:pic>
        <p:nvPicPr>
          <p:cNvPr id="5" name="図 4" descr="Screen Shot 2019-02-09 at 19.59.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400" y="97493"/>
            <a:ext cx="2235201" cy="1306620"/>
          </a:xfrm>
          <a:prstGeom prst="rect">
            <a:avLst/>
          </a:prstGeom>
        </p:spPr>
      </p:pic>
      <p:grpSp>
        <p:nvGrpSpPr>
          <p:cNvPr id="6" name="図形グループ 5"/>
          <p:cNvGrpSpPr/>
          <p:nvPr/>
        </p:nvGrpSpPr>
        <p:grpSpPr>
          <a:xfrm>
            <a:off x="271462" y="3403601"/>
            <a:ext cx="8548688" cy="2943718"/>
            <a:chOff x="374650" y="1600200"/>
            <a:chExt cx="11398250" cy="2943718"/>
          </a:xfrm>
        </p:grpSpPr>
        <p:pic>
          <p:nvPicPr>
            <p:cNvPr id="7" name="図 6" descr="Screen Shot 2018-12-09 at 16.22.5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0434" y="2413000"/>
              <a:ext cx="1519767" cy="889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図 7" descr="Screen Shot 2018-12-09 at 16.22.4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650" y="1772447"/>
              <a:ext cx="1149351" cy="21264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1816100" y="2494220"/>
              <a:ext cx="596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kumimoji="1" lang="en-US" altLang="ja-JP" sz="3600" b="1" spc="150" dirty="0" smtClean="0">
                  <a:ln w="11430"/>
                  <a:solidFill>
                    <a:srgbClr val="0000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libri"/>
                  <a:cs typeface="Calibri"/>
                </a:rPr>
                <a:t>+</a:t>
              </a:r>
              <a:endParaRPr kumimoji="1" lang="ja-JP" altLang="en-US" sz="3600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endParaRPr>
            </a:p>
          </p:txBody>
        </p:sp>
        <p:pic>
          <p:nvPicPr>
            <p:cNvPr id="10" name="図 9" descr="Screen Shot 2018-12-09 at 16.26.01.pn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56300" y="1772447"/>
              <a:ext cx="1257300" cy="21264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1" name="Straight Arrow Connector 2"/>
            <p:cNvCxnSpPr/>
            <p:nvPr/>
          </p:nvCxnSpPr>
          <p:spPr>
            <a:xfrm flipV="1">
              <a:off x="7378700" y="2857042"/>
              <a:ext cx="1879621" cy="45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2"/>
            <p:cNvCxnSpPr/>
            <p:nvPr/>
          </p:nvCxnSpPr>
          <p:spPr>
            <a:xfrm>
              <a:off x="4279900" y="2844800"/>
              <a:ext cx="1676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4140200" y="3015453"/>
              <a:ext cx="24510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latin typeface="Calibri"/>
                  <a:cs typeface="Calibri"/>
                </a:rPr>
                <a:t>Covalent c</a:t>
              </a:r>
              <a:r>
                <a:rPr kumimoji="1" lang="en-US" altLang="ja-JP" sz="2000" dirty="0" smtClean="0">
                  <a:latin typeface="Calibri"/>
                  <a:cs typeface="Calibri"/>
                </a:rPr>
                <a:t>oupling</a:t>
              </a: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84203" y="4082253"/>
              <a:ext cx="1515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0000FF"/>
                  </a:solidFill>
                  <a:latin typeface="Calibri"/>
                  <a:cs typeface="Calibri"/>
                </a:rPr>
                <a:t>DNA </a:t>
              </a: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628903" y="4044153"/>
              <a:ext cx="23494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chemeClr val="accent5"/>
                  </a:solidFill>
                  <a:latin typeface="Calibri"/>
                  <a:cs typeface="Calibri"/>
                </a:rPr>
                <a:t>Peptide</a:t>
              </a:r>
            </a:p>
          </p:txBody>
        </p:sp>
        <p:sp>
          <p:nvSpPr>
            <p:cNvPr id="17" name="Rectangle 26"/>
            <p:cNvSpPr/>
            <p:nvPr/>
          </p:nvSpPr>
          <p:spPr>
            <a:xfrm>
              <a:off x="9490596" y="3027536"/>
              <a:ext cx="2282304" cy="1049164"/>
            </a:xfrm>
            <a:prstGeom prst="rect">
              <a:avLst/>
            </a:prstGeom>
            <a:blipFill rotWithShape="1">
              <a:blip r:embed="rId7"/>
              <a:tile tx="0" ty="0" sx="100000" sy="100000" flip="none" algn="tl"/>
            </a:blip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Emergence </a:t>
              </a:r>
            </a:p>
            <a:p>
              <a:pPr algn="ctr"/>
              <a:r>
                <a:rPr lang="en-GB" sz="24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effect</a:t>
              </a:r>
              <a:endParaRPr lang="en-GB" sz="2400" b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8" name="Rectangle 26"/>
            <p:cNvSpPr/>
            <p:nvPr/>
          </p:nvSpPr>
          <p:spPr>
            <a:xfrm>
              <a:off x="9490596" y="1600200"/>
              <a:ext cx="2269604" cy="1092200"/>
            </a:xfrm>
            <a:prstGeom prst="rect">
              <a:avLst/>
            </a:prstGeom>
            <a:blipFill rotWithShape="1">
              <a:blip r:embed="rId8"/>
              <a:tile tx="0" ty="0" sx="100000" sy="100000" flip="none" algn="tl"/>
            </a:blip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>
                  <a:solidFill>
                    <a:srgbClr val="000000"/>
                  </a:solidFill>
                  <a:latin typeface="Calibri"/>
                  <a:cs typeface="Calibri"/>
                </a:rPr>
                <a:t>Hierarchical assembly</a:t>
              </a:r>
              <a:endParaRPr lang="en-GB" sz="2400" b="1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71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5807" y="170653"/>
            <a:ext cx="2306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latin typeface="Calibri"/>
                <a:cs typeface="Calibri"/>
              </a:rPr>
              <a:t>Emergence </a:t>
            </a:r>
          </a:p>
        </p:txBody>
      </p:sp>
      <p:grpSp>
        <p:nvGrpSpPr>
          <p:cNvPr id="3" name="図形グループ 2"/>
          <p:cNvGrpSpPr/>
          <p:nvPr/>
        </p:nvGrpSpPr>
        <p:grpSpPr>
          <a:xfrm>
            <a:off x="220110" y="1339049"/>
            <a:ext cx="8652888" cy="977900"/>
            <a:chOff x="207407" y="1097749"/>
            <a:chExt cx="8652887" cy="977900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207407" y="1148549"/>
              <a:ext cx="179007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>
                  <a:latin typeface="Calibri"/>
                  <a:cs typeface="Calibri"/>
                </a:rPr>
                <a:t>Simplicity </a:t>
              </a:r>
            </a:p>
          </p:txBody>
        </p:sp>
        <p:cxnSp>
          <p:nvCxnSpPr>
            <p:cNvPr id="5" name="Straight Arrow Connector 2"/>
            <p:cNvCxnSpPr/>
            <p:nvPr/>
          </p:nvCxnSpPr>
          <p:spPr>
            <a:xfrm>
              <a:off x="2133597" y="1536242"/>
              <a:ext cx="1154289" cy="0"/>
            </a:xfrm>
            <a:prstGeom prst="straightConnector1">
              <a:avLst/>
            </a:prstGeom>
            <a:ln w="34925">
              <a:tailEnd type="stealth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テキスト ボックス 5"/>
            <p:cNvSpPr txBox="1"/>
            <p:nvPr/>
          </p:nvSpPr>
          <p:spPr>
            <a:xfrm>
              <a:off x="3369686" y="1243854"/>
              <a:ext cx="205697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>
                  <a:latin typeface="Calibri"/>
                  <a:cs typeface="Calibri"/>
                </a:rPr>
                <a:t>Complexity</a:t>
              </a: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823911" y="1103298"/>
              <a:ext cx="303638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Calibri"/>
                  <a:cs typeface="Calibri"/>
                </a:rPr>
                <a:t>New characteristics</a:t>
              </a:r>
            </a:p>
            <a:p>
              <a:r>
                <a:rPr kumimoji="1" lang="en-US" altLang="ja-JP" sz="2800" dirty="0">
                  <a:latin typeface="Calibri"/>
                  <a:cs typeface="Calibri"/>
                </a:rPr>
                <a:t>o</a:t>
              </a:r>
              <a:r>
                <a:rPr kumimoji="1" lang="en-US" altLang="ja-JP" sz="2800" dirty="0" smtClean="0">
                  <a:latin typeface="Calibri"/>
                  <a:cs typeface="Calibri"/>
                </a:rPr>
                <a:t>r structures</a:t>
              </a:r>
              <a:endParaRPr kumimoji="1" lang="en-US" altLang="ja-JP" sz="2800" dirty="0">
                <a:latin typeface="Calibri"/>
                <a:cs typeface="Calibri"/>
              </a:endParaRPr>
            </a:p>
          </p:txBody>
        </p:sp>
        <p:sp>
          <p:nvSpPr>
            <p:cNvPr id="8" name="左中かっこ 7"/>
            <p:cNvSpPr/>
            <p:nvPr/>
          </p:nvSpPr>
          <p:spPr>
            <a:xfrm>
              <a:off x="5442911" y="1097749"/>
              <a:ext cx="495300" cy="977900"/>
            </a:xfrm>
            <a:prstGeom prst="leftBrac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3200"/>
            </a:p>
          </p:txBody>
        </p:sp>
      </p:grpSp>
      <p:grpSp>
        <p:nvGrpSpPr>
          <p:cNvPr id="9" name="図形グループ 8"/>
          <p:cNvGrpSpPr/>
          <p:nvPr/>
        </p:nvGrpSpPr>
        <p:grpSpPr>
          <a:xfrm>
            <a:off x="381001" y="3927969"/>
            <a:ext cx="8400465" cy="2292762"/>
            <a:chOff x="507997" y="3191365"/>
            <a:chExt cx="8400465" cy="2292762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7273429" y="3415790"/>
              <a:ext cx="16350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Calibri"/>
                  <a:cs typeface="Calibri"/>
                </a:rPr>
                <a:t>Intelligence</a:t>
              </a:r>
            </a:p>
          </p:txBody>
        </p:sp>
        <p:pic>
          <p:nvPicPr>
            <p:cNvPr id="11" name="図 10" descr="Screen Shot 2018-06-04 at 01.39.35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4895" y="3191365"/>
              <a:ext cx="2989634" cy="22927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7258465" y="4539449"/>
              <a:ext cx="12618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Calibri"/>
                  <a:cs typeface="Calibri"/>
                </a:rPr>
                <a:t>Memory</a:t>
              </a: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235329" y="3981737"/>
              <a:ext cx="13612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Calibri"/>
                  <a:cs typeface="Calibri"/>
                </a:rPr>
                <a:t>Emotions</a:t>
              </a:r>
            </a:p>
          </p:txBody>
        </p:sp>
        <p:grpSp>
          <p:nvGrpSpPr>
            <p:cNvPr id="14" name="図形グループ 13"/>
            <p:cNvGrpSpPr/>
            <p:nvPr/>
          </p:nvGrpSpPr>
          <p:grpSpPr>
            <a:xfrm>
              <a:off x="507997" y="3345649"/>
              <a:ext cx="4368800" cy="1995946"/>
              <a:chOff x="152397" y="3104349"/>
              <a:chExt cx="4368800" cy="1995946"/>
            </a:xfrm>
          </p:grpSpPr>
          <p:grpSp>
            <p:nvGrpSpPr>
              <p:cNvPr id="15" name="図形グループ 14"/>
              <p:cNvGrpSpPr/>
              <p:nvPr/>
            </p:nvGrpSpPr>
            <p:grpSpPr>
              <a:xfrm>
                <a:off x="2544206" y="3307549"/>
                <a:ext cx="1976991" cy="1607347"/>
                <a:chOff x="2442606" y="2723349"/>
                <a:chExt cx="1976991" cy="1607347"/>
              </a:xfrm>
            </p:grpSpPr>
            <p:cxnSp>
              <p:nvCxnSpPr>
                <p:cNvPr id="17" name="直線コネクタ 16"/>
                <p:cNvCxnSpPr/>
                <p:nvPr/>
              </p:nvCxnSpPr>
              <p:spPr>
                <a:xfrm>
                  <a:off x="2442606" y="2723349"/>
                  <a:ext cx="1976991" cy="791865"/>
                </a:xfrm>
                <a:prstGeom prst="line">
                  <a:avLst/>
                </a:prstGeom>
                <a:ln w="47625">
                  <a:solidFill>
                    <a:schemeClr val="accent6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コネクタ 17"/>
                <p:cNvCxnSpPr/>
                <p:nvPr/>
              </p:nvCxnSpPr>
              <p:spPr>
                <a:xfrm flipV="1">
                  <a:off x="2442606" y="3599649"/>
                  <a:ext cx="1976991" cy="731047"/>
                </a:xfrm>
                <a:prstGeom prst="line">
                  <a:avLst/>
                </a:prstGeom>
                <a:ln w="47625">
                  <a:solidFill>
                    <a:schemeClr val="accent6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6" name="図 15" descr="Screen Shot 2018-06-04 at 01.37.45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397" y="3104349"/>
                <a:ext cx="2565400" cy="199594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9" name="テキスト ボックス 18"/>
          <p:cNvSpPr txBox="1"/>
          <p:nvPr/>
        </p:nvSpPr>
        <p:spPr>
          <a:xfrm>
            <a:off x="1577381" y="2799553"/>
            <a:ext cx="7351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Calibri"/>
                <a:cs typeface="Calibri"/>
              </a:rPr>
              <a:t>“</a:t>
            </a:r>
            <a:r>
              <a:rPr kumimoji="1" lang="en-US" altLang="ja-JP" sz="2800" b="1" dirty="0" smtClean="0">
                <a:solidFill>
                  <a:srgbClr val="1528DE"/>
                </a:solidFill>
                <a:latin typeface="Calibri"/>
                <a:cs typeface="Calibri"/>
              </a:rPr>
              <a:t>the whole is greater than the sum of the parts</a:t>
            </a:r>
            <a:r>
              <a:rPr kumimoji="1" lang="en-US" altLang="ja-JP" sz="2800" b="1" dirty="0" smtClean="0">
                <a:latin typeface="Calibri"/>
                <a:cs typeface="Calibri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912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5813" y="170657"/>
            <a:ext cx="11298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libri"/>
                <a:cs typeface="Calibri"/>
              </a:rPr>
              <a:t>Orthogonal and </a:t>
            </a:r>
            <a:r>
              <a:rPr kumimoji="1" lang="en-US" altLang="ja-JP" sz="3600" b="1" dirty="0" smtClean="0">
                <a:latin typeface="Calibri"/>
                <a:cs typeface="Calibri"/>
              </a:rPr>
              <a:t>hierarchical assembly</a:t>
            </a:r>
            <a:endParaRPr kumimoji="1" lang="en-US" altLang="ja-JP" sz="3600" b="1" dirty="0">
              <a:latin typeface="Calibri"/>
              <a:cs typeface="Calibri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75202" y="1473117"/>
            <a:ext cx="382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Calibri"/>
                <a:cs typeface="Calibri"/>
              </a:rPr>
              <a:t>  </a:t>
            </a:r>
            <a:r>
              <a:rPr kumimoji="1" lang="en-US" altLang="ja-JP" sz="2400" b="1" dirty="0" smtClean="0">
                <a:latin typeface="Calibri"/>
                <a:cs typeface="Calibri"/>
              </a:rPr>
              <a:t>Biological systems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11484" y="2103875"/>
            <a:ext cx="2871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/>
                <a:cs typeface="Calibri"/>
              </a:rPr>
              <a:t>Multiple components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635501" y="1339785"/>
            <a:ext cx="4406900" cy="2746937"/>
          </a:xfrm>
          <a:prstGeom prst="rect">
            <a:avLst/>
          </a:prstGeom>
          <a:noFill/>
          <a:ln w="44450">
            <a:solidFill>
              <a:srgbClr val="2AEC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Calibri"/>
              <a:cs typeface="Calibri"/>
            </a:endParaRPr>
          </a:p>
        </p:txBody>
      </p:sp>
      <p:sp>
        <p:nvSpPr>
          <p:cNvPr id="7" name="下矢印 6"/>
          <p:cNvSpPr/>
          <p:nvPr/>
        </p:nvSpPr>
        <p:spPr>
          <a:xfrm rot="16200000">
            <a:off x="4817179" y="2917673"/>
            <a:ext cx="436527" cy="571279"/>
          </a:xfrm>
          <a:prstGeom prst="downArrow">
            <a:avLst/>
          </a:prstGeom>
          <a:solidFill>
            <a:srgbClr val="2AEC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Calibri"/>
              <a:cs typeface="Calibri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57581" y="2893954"/>
            <a:ext cx="3734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/>
                <a:cs typeface="Calibri"/>
              </a:rPr>
              <a:t>Complex structures with</a:t>
            </a:r>
          </a:p>
          <a:p>
            <a:r>
              <a:rPr kumimoji="1" lang="en-US" altLang="ja-JP" sz="2400" dirty="0" smtClean="0">
                <a:latin typeface="Calibri"/>
                <a:cs typeface="Calibri"/>
              </a:rPr>
              <a:t>a new level of sophistication</a:t>
            </a:r>
          </a:p>
        </p:txBody>
      </p:sp>
      <p:grpSp>
        <p:nvGrpSpPr>
          <p:cNvPr id="11" name="図形グループ 10"/>
          <p:cNvGrpSpPr/>
          <p:nvPr/>
        </p:nvGrpSpPr>
        <p:grpSpPr>
          <a:xfrm>
            <a:off x="-4948" y="1339785"/>
            <a:ext cx="4525449" cy="2746937"/>
            <a:chOff x="87194" y="876299"/>
            <a:chExt cx="5258695" cy="3149601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87194" y="1010483"/>
              <a:ext cx="5130801" cy="529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b="1" dirty="0" smtClean="0">
                  <a:latin typeface="Calibri"/>
                  <a:cs typeface="Calibri"/>
                </a:rPr>
                <a:t>  Conventional</a:t>
              </a:r>
              <a:r>
                <a:rPr kumimoji="1" lang="ja-JP" altLang="en-US" sz="2400" b="1" dirty="0" smtClean="0">
                  <a:latin typeface="Calibri"/>
                  <a:cs typeface="Calibri"/>
                </a:rPr>
                <a:t> </a:t>
              </a:r>
              <a:r>
                <a:rPr kumimoji="1" lang="en-US" altLang="ja-JP" sz="2400" b="1" dirty="0">
                  <a:latin typeface="Calibri"/>
                  <a:cs typeface="Calibri"/>
                </a:rPr>
                <a:t>t</a:t>
              </a:r>
              <a:r>
                <a:rPr kumimoji="1" lang="en-US" altLang="ja-JP" sz="2400" b="1" dirty="0" smtClean="0">
                  <a:latin typeface="Calibri"/>
                  <a:cs typeface="Calibri"/>
                </a:rPr>
                <a:t>echnology</a:t>
              </a: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17243" y="1705127"/>
              <a:ext cx="5028646" cy="5293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Calibri"/>
                  <a:cs typeface="Calibri"/>
                </a:rPr>
                <a:t>Often one type of building blocks</a:t>
              </a: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24486" y="876299"/>
              <a:ext cx="5067298" cy="3149601"/>
            </a:xfrm>
            <a:prstGeom prst="rect">
              <a:avLst/>
            </a:prstGeom>
            <a:noFill/>
            <a:ln w="44450">
              <a:solidFill>
                <a:srgbClr val="1528D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>
                <a:latin typeface="Calibri"/>
                <a:cs typeface="Calibri"/>
              </a:endParaRPr>
            </a:p>
          </p:txBody>
        </p:sp>
        <p:sp>
          <p:nvSpPr>
            <p:cNvPr id="15" name="下矢印 14"/>
            <p:cNvSpPr/>
            <p:nvPr/>
          </p:nvSpPr>
          <p:spPr>
            <a:xfrm rot="16200000">
              <a:off x="448379" y="2730226"/>
              <a:ext cx="436527" cy="571279"/>
            </a:xfrm>
            <a:prstGeom prst="downArrow">
              <a:avLst/>
            </a:prstGeom>
            <a:solidFill>
              <a:srgbClr val="1528D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>
                <a:latin typeface="Calibri"/>
                <a:cs typeface="Calibri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167143" y="2536909"/>
              <a:ext cx="3418546" cy="952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Calibri"/>
                  <a:cs typeface="Calibri"/>
                </a:rPr>
                <a:t>Limited structural and </a:t>
              </a:r>
            </a:p>
            <a:p>
              <a:r>
                <a:rPr kumimoji="1" lang="en-US" altLang="ja-JP" sz="2400" dirty="0" smtClean="0">
                  <a:latin typeface="Calibri"/>
                  <a:cs typeface="Calibri"/>
                </a:rPr>
                <a:t>Functional</a:t>
              </a:r>
              <a:r>
                <a:rPr lang="en-US" altLang="ja-JP" sz="2400" dirty="0" smtClean="0">
                  <a:latin typeface="Calibri"/>
                  <a:cs typeface="Calibri"/>
                </a:rPr>
                <a:t> </a:t>
              </a:r>
              <a:r>
                <a:rPr kumimoji="1" lang="en-US" altLang="ja-JP" sz="2400" dirty="0" smtClean="0">
                  <a:latin typeface="Calibri"/>
                  <a:cs typeface="Calibri"/>
                </a:rPr>
                <a:t>diversity</a:t>
              </a:r>
            </a:p>
          </p:txBody>
        </p:sp>
      </p:grpSp>
      <p:sp>
        <p:nvSpPr>
          <p:cNvPr id="67" name="テキスト ボックス 66"/>
          <p:cNvSpPr txBox="1"/>
          <p:nvPr/>
        </p:nvSpPr>
        <p:spPr>
          <a:xfrm>
            <a:off x="1416050" y="4540607"/>
            <a:ext cx="6438900" cy="1692771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latin typeface="Calibri"/>
                <a:cs typeface="Calibri"/>
              </a:rPr>
              <a:t>Our work:</a:t>
            </a:r>
          </a:p>
          <a:p>
            <a:pPr algn="ctr"/>
            <a:endParaRPr kumimoji="1" lang="en-US" altLang="ja-JP" sz="800" b="1" dirty="0" smtClean="0">
              <a:latin typeface="Calibri"/>
              <a:cs typeface="Calibri"/>
            </a:endParaRPr>
          </a:p>
          <a:p>
            <a:pPr algn="ctr"/>
            <a:r>
              <a:rPr kumimoji="1" lang="en-US" altLang="ja-JP" sz="2400" dirty="0" smtClean="0">
                <a:latin typeface="Calibri"/>
                <a:cs typeface="Calibri"/>
              </a:rPr>
              <a:t>Utilise two different components (DNA and </a:t>
            </a:r>
            <a:r>
              <a:rPr kumimoji="1" lang="en-US" altLang="ja-JP" sz="2400" dirty="0">
                <a:latin typeface="Calibri"/>
                <a:cs typeface="Calibri"/>
              </a:rPr>
              <a:t>p</a:t>
            </a:r>
            <a:r>
              <a:rPr kumimoji="1" lang="en-US" altLang="ja-JP" sz="2400" dirty="0" smtClean="0">
                <a:latin typeface="Calibri"/>
                <a:cs typeface="Calibri"/>
              </a:rPr>
              <a:t>eptides) within a laboratory setting, to</a:t>
            </a:r>
            <a:r>
              <a:rPr kumimoji="1" lang="ja-JP" altLang="en-US" sz="2400" dirty="0" smtClean="0">
                <a:latin typeface="Calibri"/>
                <a:cs typeface="Calibri"/>
              </a:rPr>
              <a:t> </a:t>
            </a:r>
            <a:r>
              <a:rPr kumimoji="1" lang="en-US" altLang="ja-JP" sz="2400" dirty="0" smtClean="0">
                <a:latin typeface="Calibri"/>
                <a:cs typeface="Calibri"/>
              </a:rPr>
              <a:t>create</a:t>
            </a:r>
            <a:r>
              <a:rPr kumimoji="1" lang="ja-JP" altLang="en-US" sz="2400" dirty="0" smtClean="0">
                <a:latin typeface="Calibri"/>
                <a:cs typeface="Calibri"/>
              </a:rPr>
              <a:t> </a:t>
            </a:r>
            <a:r>
              <a:rPr kumimoji="1" lang="en-US" altLang="ja-JP" sz="2400" dirty="0" smtClean="0">
                <a:latin typeface="Calibri"/>
                <a:cs typeface="Calibri"/>
              </a:rPr>
              <a:t>novel</a:t>
            </a:r>
            <a:r>
              <a:rPr kumimoji="1" lang="ja-JP" altLang="en-US" sz="2400" dirty="0" smtClean="0">
                <a:latin typeface="Calibri"/>
                <a:cs typeface="Calibri"/>
              </a:rPr>
              <a:t> </a:t>
            </a:r>
            <a:r>
              <a:rPr kumimoji="1" lang="en-US" altLang="ja-JP" sz="2400" dirty="0" smtClean="0">
                <a:latin typeface="Calibri"/>
                <a:cs typeface="Calibri"/>
              </a:rPr>
              <a:t>emergent</a:t>
            </a:r>
            <a:r>
              <a:rPr kumimoji="1" lang="ja-JP" altLang="en-US" sz="2400" dirty="0" smtClean="0">
                <a:latin typeface="Calibri"/>
                <a:cs typeface="Calibri"/>
              </a:rPr>
              <a:t> </a:t>
            </a:r>
            <a:r>
              <a:rPr kumimoji="1" lang="en-US" altLang="ja-JP" sz="2400" dirty="0" smtClean="0">
                <a:latin typeface="Calibri"/>
                <a:cs typeface="Calibri"/>
              </a:rPr>
              <a:t>superstructures.</a:t>
            </a:r>
          </a:p>
        </p:txBody>
      </p:sp>
    </p:spTree>
    <p:extLst>
      <p:ext uri="{BB962C8B-B14F-4D97-AF65-F5344CB8AC3E}">
        <p14:creationId xmlns:p14="http://schemas.microsoft.com/office/powerpoint/2010/main" val="415070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9355" y="170649"/>
            <a:ext cx="69759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latin typeface="Calibri"/>
                <a:cs typeface="Calibri"/>
              </a:rPr>
              <a:t>Peptide sequences </a:t>
            </a:r>
            <a:r>
              <a:rPr lang="en-US" altLang="ja-JP" sz="3200" b="1" dirty="0">
                <a:latin typeface="Calibri"/>
                <a:cs typeface="Calibri"/>
              </a:rPr>
              <a:t>u</a:t>
            </a:r>
            <a:r>
              <a:rPr kumimoji="1" lang="en-US" altLang="ja-JP" sz="3200" b="1" dirty="0" smtClean="0">
                <a:latin typeface="Calibri"/>
                <a:cs typeface="Calibri"/>
              </a:rPr>
              <a:t>sed for</a:t>
            </a:r>
            <a:r>
              <a:rPr lang="en-US" altLang="ja-JP" sz="3200" b="1" dirty="0">
                <a:latin typeface="Calibri"/>
                <a:cs typeface="Calibri"/>
              </a:rPr>
              <a:t> </a:t>
            </a:r>
            <a:r>
              <a:rPr lang="en-US" altLang="ja-JP" sz="3200" b="1" dirty="0" smtClean="0">
                <a:latin typeface="Calibri"/>
                <a:cs typeface="Calibri"/>
              </a:rPr>
              <a:t>conjugation</a:t>
            </a:r>
            <a:endParaRPr kumimoji="1" lang="en-US" altLang="ja-JP" sz="3200" b="1" dirty="0" smtClean="0">
              <a:latin typeface="Calibri"/>
              <a:cs typeface="Calibri"/>
            </a:endParaRPr>
          </a:p>
        </p:txBody>
      </p:sp>
      <p:grpSp>
        <p:nvGrpSpPr>
          <p:cNvPr id="18" name="図形グループ 17"/>
          <p:cNvGrpSpPr/>
          <p:nvPr/>
        </p:nvGrpSpPr>
        <p:grpSpPr>
          <a:xfrm>
            <a:off x="244475" y="1042719"/>
            <a:ext cx="8899525" cy="3415000"/>
            <a:chOff x="177800" y="1008849"/>
            <a:chExt cx="9824644" cy="3415000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207407" y="1008849"/>
              <a:ext cx="97950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latin typeface="Calibri"/>
                  <a:cs typeface="Calibri"/>
                </a:rPr>
                <a:t>Peptide sequence                  Resultant structure</a:t>
              </a: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177800" y="1669249"/>
              <a:ext cx="9258300" cy="275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latin typeface="Calibri"/>
                  <a:cs typeface="Calibri"/>
                </a:rPr>
                <a:t>          KLVFFA                            Antiparallel β-sheet</a:t>
              </a:r>
            </a:p>
            <a:p>
              <a:endParaRPr kumimoji="1" lang="en-US" altLang="ja-JP" sz="900" dirty="0" smtClean="0">
                <a:latin typeface="Calibri"/>
                <a:cs typeface="Calibri"/>
              </a:endParaRPr>
            </a:p>
            <a:p>
              <a:r>
                <a:rPr kumimoji="1" lang="en-US" altLang="ja-JP" sz="2800" dirty="0">
                  <a:latin typeface="Calibri"/>
                  <a:cs typeface="Calibri"/>
                </a:rPr>
                <a:t> </a:t>
              </a:r>
              <a:r>
                <a:rPr kumimoji="1" lang="en-US" altLang="ja-JP" sz="2800" dirty="0" smtClean="0">
                  <a:latin typeface="Calibri"/>
                  <a:cs typeface="Calibri"/>
                </a:rPr>
                <a:t>         HYFNIF                             Parallel </a:t>
              </a:r>
              <a:r>
                <a:rPr kumimoji="1" lang="en-US" altLang="ja-JP" sz="2800" dirty="0">
                  <a:latin typeface="Calibri"/>
                  <a:cs typeface="Calibri"/>
                </a:rPr>
                <a:t>β-</a:t>
              </a:r>
              <a:r>
                <a:rPr kumimoji="1" lang="en-US" altLang="ja-JP" sz="2800" dirty="0" smtClean="0">
                  <a:latin typeface="Calibri"/>
                  <a:cs typeface="Calibri"/>
                </a:rPr>
                <a:t>sheet</a:t>
              </a:r>
            </a:p>
            <a:p>
              <a:endParaRPr kumimoji="1" lang="en-US" altLang="ja-JP" sz="800" dirty="0" smtClean="0">
                <a:latin typeface="Calibri"/>
                <a:cs typeface="Calibri"/>
              </a:endParaRPr>
            </a:p>
            <a:p>
              <a:r>
                <a:rPr kumimoji="1" lang="en-US" altLang="ja-JP" sz="2800" dirty="0">
                  <a:latin typeface="Calibri"/>
                  <a:cs typeface="Calibri"/>
                </a:rPr>
                <a:t> </a:t>
              </a:r>
              <a:r>
                <a:rPr kumimoji="1" lang="en-US" altLang="ja-JP" sz="2800" dirty="0" smtClean="0">
                  <a:latin typeface="Calibri"/>
                  <a:cs typeface="Calibri"/>
                </a:rPr>
                <a:t>         RVFNIM                            Parallel </a:t>
              </a:r>
              <a:r>
                <a:rPr kumimoji="1" lang="en-US" altLang="ja-JP" sz="2800" dirty="0">
                  <a:latin typeface="Calibri"/>
                  <a:cs typeface="Calibri"/>
                </a:rPr>
                <a:t>β-</a:t>
              </a:r>
              <a:r>
                <a:rPr kumimoji="1" lang="en-US" altLang="ja-JP" sz="2800" dirty="0" smtClean="0">
                  <a:latin typeface="Calibri"/>
                  <a:cs typeface="Calibri"/>
                </a:rPr>
                <a:t>sheet</a:t>
              </a:r>
              <a:endParaRPr kumimoji="1" lang="en-US" altLang="ja-JP" sz="800" dirty="0" smtClean="0">
                <a:latin typeface="Calibri"/>
                <a:cs typeface="Calibri"/>
              </a:endParaRPr>
            </a:p>
            <a:p>
              <a:endParaRPr kumimoji="1" lang="en-US" altLang="ja-JP" sz="800" dirty="0" smtClean="0">
                <a:latin typeface="Calibri"/>
                <a:cs typeface="Calibri"/>
              </a:endParaRPr>
            </a:p>
            <a:p>
              <a:r>
                <a:rPr kumimoji="1" lang="en-US" altLang="ja-JP" sz="2800" dirty="0">
                  <a:latin typeface="Calibri"/>
                  <a:cs typeface="Calibri"/>
                </a:rPr>
                <a:t> </a:t>
              </a:r>
              <a:r>
                <a:rPr kumimoji="1" lang="en-US" altLang="ja-JP" sz="2800" dirty="0" smtClean="0">
                  <a:latin typeface="Calibri"/>
                  <a:cs typeface="Calibri"/>
                </a:rPr>
                <a:t>         6POG                                Parallel triple helix</a:t>
              </a:r>
            </a:p>
            <a:p>
              <a:endParaRPr kumimoji="1" lang="en-US" altLang="ja-JP" sz="800" dirty="0" smtClean="0">
                <a:latin typeface="Calibri"/>
                <a:cs typeface="Calibri"/>
              </a:endParaRPr>
            </a:p>
            <a:p>
              <a:r>
                <a:rPr kumimoji="1" lang="en-US" altLang="ja-JP" sz="2800" dirty="0">
                  <a:latin typeface="Calibri"/>
                  <a:cs typeface="Calibri"/>
                </a:rPr>
                <a:t> </a:t>
              </a:r>
              <a:r>
                <a:rPr kumimoji="1" lang="en-US" altLang="ja-JP" sz="2800" dirty="0" smtClean="0">
                  <a:latin typeface="Calibri"/>
                  <a:cs typeface="Calibri"/>
                </a:rPr>
                <a:t>         </a:t>
              </a:r>
              <a:r>
                <a:rPr kumimoji="1" lang="en-US" altLang="ja-JP" sz="2800" dirty="0" smtClean="0">
                  <a:solidFill>
                    <a:srgbClr val="0000FF"/>
                  </a:solidFill>
                  <a:latin typeface="Calibri"/>
                  <a:cs typeface="Calibri"/>
                </a:rPr>
                <a:t>GSGC </a:t>
              </a:r>
              <a:r>
                <a:rPr kumimoji="1" lang="en-US" altLang="ja-JP" sz="2800" dirty="0" smtClean="0">
                  <a:solidFill>
                    <a:srgbClr val="008000"/>
                  </a:solidFill>
                  <a:latin typeface="Calibri"/>
                  <a:cs typeface="Calibri"/>
                </a:rPr>
                <a:t> </a:t>
              </a:r>
              <a:r>
                <a:rPr kumimoji="1" lang="en-US" altLang="ja-JP" sz="2800" dirty="0" smtClean="0">
                  <a:latin typeface="Calibri"/>
                  <a:cs typeface="Calibri"/>
                </a:rPr>
                <a:t>                              Flexible peptide spacer</a:t>
              </a:r>
            </a:p>
          </p:txBody>
        </p:sp>
        <p:cxnSp>
          <p:nvCxnSpPr>
            <p:cNvPr id="9" name="直線コネクタ 8"/>
            <p:cNvCxnSpPr/>
            <p:nvPr/>
          </p:nvCxnSpPr>
          <p:spPr>
            <a:xfrm flipV="1">
              <a:off x="190500" y="1600200"/>
              <a:ext cx="8458200" cy="127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テキスト ボックス 10"/>
          <p:cNvSpPr txBox="1"/>
          <p:nvPr/>
        </p:nvSpPr>
        <p:spPr>
          <a:xfrm>
            <a:off x="277968" y="4628863"/>
            <a:ext cx="3798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Calibri"/>
                <a:cs typeface="Calibri"/>
              </a:rPr>
              <a:t>Peptide </a:t>
            </a:r>
            <a:r>
              <a:rPr kumimoji="1" lang="en-US" altLang="ja-JP" sz="2800" b="1" dirty="0" smtClean="0">
                <a:solidFill>
                  <a:srgbClr val="0000FF"/>
                </a:solidFill>
                <a:latin typeface="Calibri"/>
                <a:cs typeface="Calibri"/>
              </a:rPr>
              <a:t>GSGC</a:t>
            </a:r>
            <a:r>
              <a:rPr kumimoji="1" lang="en-US" altLang="ja-JP" sz="2800" dirty="0" smtClean="0">
                <a:latin typeface="Calibri"/>
                <a:cs typeface="Calibri"/>
              </a:rPr>
              <a:t> </a:t>
            </a:r>
            <a:r>
              <a:rPr kumimoji="1" lang="mr-IN" altLang="ja-JP" sz="2800" dirty="0" smtClean="0">
                <a:latin typeface="Calibri"/>
                <a:cs typeface="Calibri"/>
              </a:rPr>
              <a:t>–</a:t>
            </a:r>
            <a:r>
              <a:rPr kumimoji="1" lang="en-US" altLang="ja-JP" sz="2800" dirty="0" smtClean="0">
                <a:latin typeface="Calibri"/>
                <a:cs typeface="Calibri"/>
              </a:rPr>
              <a:t> DNA  </a:t>
            </a:r>
            <a:endParaRPr kumimoji="1" lang="ja-JP" altLang="en-US" sz="2800" dirty="0">
              <a:latin typeface="Calibri"/>
              <a:cs typeface="Calibri"/>
            </a:endParaRPr>
          </a:p>
        </p:txBody>
      </p:sp>
      <p:grpSp>
        <p:nvGrpSpPr>
          <p:cNvPr id="16" name="図形グループ 15"/>
          <p:cNvGrpSpPr/>
          <p:nvPr/>
        </p:nvGrpSpPr>
        <p:grpSpPr>
          <a:xfrm>
            <a:off x="182719" y="5378163"/>
            <a:ext cx="9329581" cy="1402263"/>
            <a:chOff x="167426" y="4810894"/>
            <a:chExt cx="12439441" cy="1402263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167426" y="4810894"/>
              <a:ext cx="31599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latin typeface="Calibri"/>
                  <a:cs typeface="Calibri"/>
                </a:rPr>
                <a:t>A: Alanine</a:t>
              </a:r>
            </a:p>
            <a:p>
              <a:r>
                <a:rPr kumimoji="1" lang="en-US" altLang="ja-JP" sz="2000" dirty="0" smtClean="0">
                  <a:latin typeface="Calibri"/>
                  <a:cs typeface="Calibri"/>
                </a:rPr>
                <a:t>C: Cysteine</a:t>
              </a:r>
            </a:p>
            <a:p>
              <a:r>
                <a:rPr kumimoji="1" lang="en-US" altLang="ja-JP" sz="2000" dirty="0" smtClean="0">
                  <a:latin typeface="Calibri"/>
                  <a:cs typeface="Calibri"/>
                </a:rPr>
                <a:t>F: Phenylalanine</a:t>
              </a:r>
            </a:p>
            <a:p>
              <a:r>
                <a:rPr kumimoji="1" lang="en-US" altLang="ja-JP" sz="2000" dirty="0">
                  <a:latin typeface="Calibri"/>
                  <a:cs typeface="Calibri"/>
                </a:rPr>
                <a:t>G: </a:t>
              </a:r>
              <a:r>
                <a:rPr kumimoji="1" lang="en-US" altLang="ja-JP" sz="2000" dirty="0" smtClean="0">
                  <a:latin typeface="Calibri"/>
                  <a:cs typeface="Calibri"/>
                </a:rPr>
                <a:t>Glycine</a:t>
              </a:r>
              <a:endParaRPr kumimoji="1" lang="en-US" altLang="ja-JP" sz="2000" dirty="0">
                <a:latin typeface="Calibri"/>
                <a:cs typeface="Calibri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253526" y="4826218"/>
              <a:ext cx="30583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latin typeface="Calibri"/>
                  <a:cs typeface="Calibri"/>
                </a:rPr>
                <a:t>H: </a:t>
              </a:r>
              <a:r>
                <a:rPr kumimoji="1" lang="en-US" altLang="ja-JP" sz="2000" dirty="0" err="1" smtClean="0">
                  <a:latin typeface="Calibri"/>
                  <a:cs typeface="Calibri"/>
                </a:rPr>
                <a:t>Histidine</a:t>
              </a:r>
              <a:endParaRPr kumimoji="1" lang="en-US" altLang="ja-JP" sz="2000" dirty="0" smtClean="0">
                <a:latin typeface="Calibri"/>
                <a:cs typeface="Calibri"/>
              </a:endParaRPr>
            </a:p>
            <a:p>
              <a:r>
                <a:rPr kumimoji="1" lang="en-US" altLang="ja-JP" sz="2000" dirty="0" smtClean="0">
                  <a:latin typeface="Calibri"/>
                  <a:cs typeface="Calibri"/>
                </a:rPr>
                <a:t> I : Isoleucine</a:t>
              </a:r>
            </a:p>
            <a:p>
              <a:r>
                <a:rPr kumimoji="1" lang="en-US" altLang="ja-JP" sz="2000" dirty="0" smtClean="0">
                  <a:latin typeface="Calibri"/>
                  <a:cs typeface="Calibri"/>
                </a:rPr>
                <a:t>K: Lysine</a:t>
              </a:r>
            </a:p>
            <a:p>
              <a:r>
                <a:rPr kumimoji="1" lang="en-US" altLang="ja-JP" sz="2000" dirty="0" smtClean="0">
                  <a:latin typeface="Calibri"/>
                  <a:cs typeface="Calibri"/>
                </a:rPr>
                <a:t>L: </a:t>
              </a:r>
              <a:r>
                <a:rPr kumimoji="1" lang="en-US" altLang="ja-JP" sz="2000" dirty="0" err="1" smtClean="0">
                  <a:latin typeface="Calibri"/>
                  <a:cs typeface="Calibri"/>
                </a:rPr>
                <a:t>Leucine</a:t>
              </a:r>
              <a:endParaRPr kumimoji="1" lang="en-US" altLang="ja-JP" sz="2000" dirty="0" smtClean="0">
                <a:latin typeface="Calibri"/>
                <a:cs typeface="Calibri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6060226" y="4851618"/>
              <a:ext cx="32996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latin typeface="Calibri"/>
                  <a:cs typeface="Calibri"/>
                </a:rPr>
                <a:t>M: Methionine</a:t>
              </a:r>
            </a:p>
            <a:p>
              <a:r>
                <a:rPr kumimoji="1" lang="en-US" altLang="ja-JP" sz="2000" dirty="0" smtClean="0">
                  <a:latin typeface="Calibri"/>
                  <a:cs typeface="Calibri"/>
                </a:rPr>
                <a:t>N</a:t>
              </a:r>
              <a:r>
                <a:rPr kumimoji="1" lang="en-US" altLang="ja-JP" sz="2000" dirty="0">
                  <a:latin typeface="Calibri"/>
                  <a:cs typeface="Calibri"/>
                </a:rPr>
                <a:t>: </a:t>
              </a:r>
              <a:r>
                <a:rPr kumimoji="1" lang="en-US" altLang="ja-JP" sz="2000" dirty="0" smtClean="0">
                  <a:latin typeface="Calibri"/>
                  <a:cs typeface="Calibri"/>
                </a:rPr>
                <a:t>Asparagine</a:t>
              </a:r>
            </a:p>
            <a:p>
              <a:r>
                <a:rPr kumimoji="1" lang="en-US" altLang="ja-JP" sz="2000" dirty="0" smtClean="0">
                  <a:latin typeface="Calibri"/>
                  <a:cs typeface="Calibri"/>
                </a:rPr>
                <a:t>P: </a:t>
              </a:r>
              <a:r>
                <a:rPr kumimoji="1" lang="en-US" altLang="ja-JP" sz="2000" dirty="0" err="1" smtClean="0">
                  <a:latin typeface="Calibri"/>
                  <a:cs typeface="Calibri"/>
                </a:rPr>
                <a:t>Proline</a:t>
              </a:r>
              <a:endParaRPr kumimoji="1" lang="en-US" altLang="ja-JP" sz="2000" dirty="0" smtClean="0">
                <a:latin typeface="Calibri"/>
                <a:cs typeface="Calibri"/>
              </a:endParaRPr>
            </a:p>
            <a:p>
              <a:r>
                <a:rPr kumimoji="1" lang="en-US" altLang="ja-JP" sz="2000" dirty="0" smtClean="0">
                  <a:latin typeface="Calibri"/>
                  <a:cs typeface="Calibri"/>
                </a:rPr>
                <a:t>R: Arginine</a:t>
              </a: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8866926" y="4889718"/>
              <a:ext cx="37399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latin typeface="Calibri"/>
                  <a:cs typeface="Calibri"/>
                </a:rPr>
                <a:t>S: </a:t>
              </a:r>
              <a:r>
                <a:rPr kumimoji="1" lang="en-US" altLang="ja-JP" sz="2000" dirty="0" smtClean="0">
                  <a:latin typeface="Calibri"/>
                  <a:cs typeface="Calibri"/>
                </a:rPr>
                <a:t>Serine</a:t>
              </a:r>
            </a:p>
            <a:p>
              <a:r>
                <a:rPr kumimoji="1" lang="en-US" altLang="ja-JP" sz="2000" dirty="0" smtClean="0">
                  <a:latin typeface="Calibri"/>
                  <a:cs typeface="Calibri"/>
                </a:rPr>
                <a:t>V: </a:t>
              </a:r>
              <a:r>
                <a:rPr kumimoji="1" lang="en-US" altLang="ja-JP" sz="2000" dirty="0" err="1" smtClean="0">
                  <a:latin typeface="Calibri"/>
                  <a:cs typeface="Calibri"/>
                </a:rPr>
                <a:t>Valine</a:t>
              </a:r>
              <a:endParaRPr kumimoji="1" lang="en-US" altLang="ja-JP" sz="2000" dirty="0" smtClean="0">
                <a:latin typeface="Calibri"/>
                <a:cs typeface="Calibri"/>
              </a:endParaRPr>
            </a:p>
            <a:p>
              <a:r>
                <a:rPr kumimoji="1" lang="en-US" altLang="ja-JP" sz="2000" dirty="0" smtClean="0">
                  <a:latin typeface="Calibri"/>
                  <a:cs typeface="Calibri"/>
                </a:rPr>
                <a:t>Y: Tyrosine</a:t>
              </a:r>
            </a:p>
            <a:p>
              <a:r>
                <a:rPr kumimoji="1" lang="en-US" altLang="ja-JP" sz="2000" dirty="0" err="1" smtClean="0">
                  <a:latin typeface="Calibri"/>
                  <a:cs typeface="Calibri"/>
                </a:rPr>
                <a:t>O:</a:t>
              </a:r>
              <a:r>
                <a:rPr lang="en-US" altLang="ja-JP" sz="2000" dirty="0" err="1" smtClean="0">
                  <a:latin typeface="Calibri"/>
                  <a:cs typeface="Calibri"/>
                </a:rPr>
                <a:t>Hydroxyproline</a:t>
              </a:r>
              <a:r>
                <a:rPr lang="en-US" altLang="ja-JP" sz="2000" dirty="0" smtClean="0">
                  <a:latin typeface="Calibri"/>
                  <a:cs typeface="Calibri"/>
                </a:rPr>
                <a:t> </a:t>
              </a:r>
              <a:endParaRPr lang="en-US" altLang="ja-JP" sz="2000" dirty="0">
                <a:latin typeface="Calibri"/>
                <a:cs typeface="Calibri"/>
              </a:endParaRPr>
            </a:p>
          </p:txBody>
        </p:sp>
      </p:grpSp>
      <p:grpSp>
        <p:nvGrpSpPr>
          <p:cNvPr id="20" name="図形グループ 19"/>
          <p:cNvGrpSpPr/>
          <p:nvPr/>
        </p:nvGrpSpPr>
        <p:grpSpPr>
          <a:xfrm>
            <a:off x="7573734" y="2525183"/>
            <a:ext cx="1083583" cy="838200"/>
            <a:chOff x="8842223" y="1511300"/>
            <a:chExt cx="1559079" cy="901700"/>
          </a:xfrm>
        </p:grpSpPr>
        <p:pic>
          <p:nvPicPr>
            <p:cNvPr id="7" name="図 6" descr="Screen Shot 2018-06-06 at 19.18.4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42223" y="1511300"/>
              <a:ext cx="1559079" cy="9017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図 18" descr="Screen Shot 2018-06-06 at 19.22.2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212052">
              <a:off x="8894235" y="1554506"/>
              <a:ext cx="177801" cy="162113"/>
            </a:xfrm>
            <a:prstGeom prst="rect">
              <a:avLst/>
            </a:prstGeom>
          </p:spPr>
        </p:pic>
      </p:grpSp>
      <p:grpSp>
        <p:nvGrpSpPr>
          <p:cNvPr id="23" name="図形グループ 22"/>
          <p:cNvGrpSpPr/>
          <p:nvPr/>
        </p:nvGrpSpPr>
        <p:grpSpPr>
          <a:xfrm>
            <a:off x="7632742" y="1674283"/>
            <a:ext cx="1095375" cy="850900"/>
            <a:chOff x="8864600" y="2692400"/>
            <a:chExt cx="3327400" cy="2108200"/>
          </a:xfrm>
        </p:grpSpPr>
        <p:pic>
          <p:nvPicPr>
            <p:cNvPr id="6" name="図 5" descr="Screen Shot 2018-06-06 at 19.18.36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64600" y="2692400"/>
              <a:ext cx="3327400" cy="2108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図 20" descr="Screen Shot 2018-06-06 at 19.22.28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212052">
              <a:off x="9035602" y="2818745"/>
              <a:ext cx="324483" cy="295853"/>
            </a:xfrm>
            <a:prstGeom prst="rect">
              <a:avLst/>
            </a:prstGeom>
          </p:spPr>
        </p:pic>
      </p:grpSp>
      <p:grpSp>
        <p:nvGrpSpPr>
          <p:cNvPr id="26" name="図形グループ 25"/>
          <p:cNvGrpSpPr/>
          <p:nvPr/>
        </p:nvGrpSpPr>
        <p:grpSpPr>
          <a:xfrm>
            <a:off x="7690242" y="3324730"/>
            <a:ext cx="940061" cy="654630"/>
            <a:chOff x="9071686" y="3714170"/>
            <a:chExt cx="1442267" cy="781752"/>
          </a:xfrm>
        </p:grpSpPr>
        <p:pic>
          <p:nvPicPr>
            <p:cNvPr id="24" name="図 23" descr="Screen Shot 2018-06-06 at 19.36.29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749601">
              <a:off x="9406471" y="3388439"/>
              <a:ext cx="781752" cy="14332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図 24" descr="Screen Shot 2018-06-06 at 19.22.2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212052" flipH="1">
              <a:off x="9061586" y="3906910"/>
              <a:ext cx="221824" cy="2016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617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65953" y="104044"/>
            <a:ext cx="830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Calibri"/>
                <a:cs typeface="Calibri"/>
              </a:rPr>
              <a:t>Synthetic Scheme of N-terminus acetylated peptide (Ac-AA-</a:t>
            </a:r>
            <a:r>
              <a:rPr lang="en-GB" sz="2400" b="1" dirty="0" smtClean="0">
                <a:solidFill>
                  <a:srgbClr val="0000FF"/>
                </a:solidFill>
                <a:latin typeface="Calibri"/>
                <a:cs typeface="Calibri"/>
              </a:rPr>
              <a:t>OH</a:t>
            </a:r>
            <a:r>
              <a:rPr lang="en-GB" sz="2400" b="1" dirty="0" smtClean="0">
                <a:latin typeface="Calibri"/>
                <a:cs typeface="Calibri"/>
              </a:rPr>
              <a:t>)   </a:t>
            </a:r>
            <a:endParaRPr lang="en-GB" sz="2400" b="1" dirty="0">
              <a:latin typeface="Calibri"/>
              <a:cs typeface="Calibri"/>
            </a:endParaRPr>
          </a:p>
        </p:txBody>
      </p:sp>
      <p:grpSp>
        <p:nvGrpSpPr>
          <p:cNvPr id="3" name="図形グループ 2"/>
          <p:cNvGrpSpPr/>
          <p:nvPr/>
        </p:nvGrpSpPr>
        <p:grpSpPr>
          <a:xfrm>
            <a:off x="65953" y="800100"/>
            <a:ext cx="8900247" cy="2176787"/>
            <a:chOff x="168565" y="504752"/>
            <a:chExt cx="10590328" cy="2586776"/>
          </a:xfrm>
        </p:grpSpPr>
        <p:graphicFrame>
          <p:nvGraphicFramePr>
            <p:cNvPr id="4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0052849"/>
                </p:ext>
              </p:extLst>
            </p:nvPr>
          </p:nvGraphicFramePr>
          <p:xfrm>
            <a:off x="168565" y="931407"/>
            <a:ext cx="2733759" cy="11810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" name="CS ChemDraw Drawing" r:id="rId3" imgW="2090441" imgH="903567" progId="ChemDraw.Document.6.0">
                    <p:embed/>
                  </p:oleObj>
                </mc:Choice>
                <mc:Fallback>
                  <p:oleObj name="CS ChemDraw Drawing" r:id="rId3" imgW="2090441" imgH="903567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68565" y="931407"/>
                          <a:ext cx="2733759" cy="11810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5"/>
            <p:cNvSpPr txBox="1"/>
            <p:nvPr/>
          </p:nvSpPr>
          <p:spPr>
            <a:xfrm>
              <a:off x="431363" y="2316006"/>
              <a:ext cx="820295" cy="438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Calibri"/>
                  <a:cs typeface="Calibri"/>
                </a:rPr>
                <a:t>Resin</a:t>
              </a:r>
              <a:endParaRPr lang="en-GB" dirty="0">
                <a:latin typeface="Calibri"/>
                <a:cs typeface="Calibri"/>
              </a:endParaRPr>
            </a:p>
          </p:txBody>
        </p:sp>
        <p:grpSp>
          <p:nvGrpSpPr>
            <p:cNvPr id="6" name="図形グループ 5"/>
            <p:cNvGrpSpPr/>
            <p:nvPr/>
          </p:nvGrpSpPr>
          <p:grpSpPr>
            <a:xfrm>
              <a:off x="2902324" y="504752"/>
              <a:ext cx="7856569" cy="2586776"/>
              <a:chOff x="2902321" y="504748"/>
              <a:chExt cx="7856569" cy="2586776"/>
            </a:xfrm>
          </p:grpSpPr>
          <p:cxnSp>
            <p:nvCxnSpPr>
              <p:cNvPr id="7" name="Straight Arrow Connector 2"/>
              <p:cNvCxnSpPr/>
              <p:nvPr/>
            </p:nvCxnSpPr>
            <p:spPr>
              <a:xfrm flipV="1">
                <a:off x="2902321" y="1650541"/>
                <a:ext cx="2761896" cy="1"/>
              </a:xfrm>
              <a:prstGeom prst="straightConnector1">
                <a:avLst/>
              </a:prstGeom>
              <a:ln w="34925">
                <a:tailEnd type="stealth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" name="図形グループ 7"/>
              <p:cNvGrpSpPr/>
              <p:nvPr/>
            </p:nvGrpSpPr>
            <p:grpSpPr>
              <a:xfrm>
                <a:off x="3220439" y="504748"/>
                <a:ext cx="7538451" cy="2586776"/>
                <a:chOff x="3220439" y="504748"/>
                <a:chExt cx="7538451" cy="2586776"/>
              </a:xfrm>
            </p:grpSpPr>
            <p:graphicFrame>
              <p:nvGraphicFramePr>
                <p:cNvPr id="9" name="Objec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82139272"/>
                    </p:ext>
                  </p:extLst>
                </p:nvPr>
              </p:nvGraphicFramePr>
              <p:xfrm>
                <a:off x="3220439" y="504748"/>
                <a:ext cx="2125660" cy="110057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48" name="CS ChemDraw Drawing" r:id="rId5" imgW="1698940" imgH="879001" progId="ChemDraw.Document.6.0">
                        <p:embed/>
                      </p:oleObj>
                    </mc:Choice>
                    <mc:Fallback>
                      <p:oleObj name="CS ChemDraw Drawing" r:id="rId5" imgW="1698940" imgH="879001" progId="ChemDraw.Document.6.0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220439" y="504748"/>
                              <a:ext cx="2125660" cy="110057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" name="TextBox 6"/>
                <p:cNvSpPr txBox="1"/>
                <p:nvPr/>
              </p:nvSpPr>
              <p:spPr>
                <a:xfrm>
                  <a:off x="3466090" y="1665118"/>
                  <a:ext cx="2078017" cy="14264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>
                      <a:latin typeface="Calibri"/>
                      <a:cs typeface="Calibri"/>
                    </a:rPr>
                    <a:t>2 equiv. EDC</a:t>
                  </a:r>
                </a:p>
                <a:p>
                  <a:r>
                    <a:rPr lang="en-GB" dirty="0" smtClean="0">
                      <a:latin typeface="Calibri"/>
                      <a:cs typeface="Calibri"/>
                    </a:rPr>
                    <a:t>2 equiv. H</a:t>
                  </a:r>
                  <a:r>
                    <a:rPr lang="en-US" altLang="ja-JP" dirty="0" smtClean="0">
                      <a:latin typeface="Calibri"/>
                      <a:cs typeface="Calibri"/>
                    </a:rPr>
                    <a:t>O</a:t>
                  </a:r>
                  <a:r>
                    <a:rPr lang="en-GB" dirty="0" err="1" smtClean="0">
                      <a:latin typeface="Calibri"/>
                      <a:cs typeface="Calibri"/>
                    </a:rPr>
                    <a:t>Bt</a:t>
                  </a:r>
                  <a:endParaRPr lang="en-GB" dirty="0" smtClean="0">
                    <a:latin typeface="Calibri"/>
                    <a:cs typeface="Calibri"/>
                  </a:endParaRPr>
                </a:p>
                <a:p>
                  <a:r>
                    <a:rPr lang="en-GB" dirty="0" smtClean="0">
                      <a:latin typeface="Calibri"/>
                      <a:cs typeface="Calibri"/>
                    </a:rPr>
                    <a:t>0.1 equiv. DMAP</a:t>
                  </a:r>
                </a:p>
                <a:p>
                  <a:pPr algn="ctr"/>
                  <a:r>
                    <a:rPr lang="en-GB" dirty="0" smtClean="0">
                      <a:latin typeface="Calibri"/>
                      <a:cs typeface="Calibri"/>
                    </a:rPr>
                    <a:t>DMF</a:t>
                  </a:r>
                  <a:endParaRPr lang="en-GB" dirty="0">
                    <a:latin typeface="Calibri"/>
                    <a:cs typeface="Calibri"/>
                  </a:endParaRPr>
                </a:p>
              </p:txBody>
            </p:sp>
            <p:graphicFrame>
              <p:nvGraphicFramePr>
                <p:cNvPr id="11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49258262"/>
                    </p:ext>
                  </p:extLst>
                </p:nvPr>
              </p:nvGraphicFramePr>
              <p:xfrm>
                <a:off x="7741605" y="967187"/>
                <a:ext cx="3017285" cy="138730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49" name="CS ChemDraw Drawing" r:id="rId7" imgW="2367835" imgH="1088963" progId="ChemDraw.Document.6.0">
                        <p:embed/>
                      </p:oleObj>
                    </mc:Choice>
                    <mc:Fallback>
                      <p:oleObj name="CS ChemDraw Drawing" r:id="rId7" imgW="2367835" imgH="1088963" progId="ChemDraw.Document.6.0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741605" y="967187"/>
                              <a:ext cx="3017285" cy="138730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2" name="Group 8"/>
                <p:cNvGrpSpPr/>
                <p:nvPr/>
              </p:nvGrpSpPr>
              <p:grpSpPr>
                <a:xfrm>
                  <a:off x="5779535" y="1220204"/>
                  <a:ext cx="1838965" cy="961014"/>
                  <a:chOff x="164918" y="3886025"/>
                  <a:chExt cx="1838965" cy="961014"/>
                </a:xfrm>
              </p:grpSpPr>
              <p:cxnSp>
                <p:nvCxnSpPr>
                  <p:cNvPr id="14" name="Straight Arrow Connector 9"/>
                  <p:cNvCxnSpPr/>
                  <p:nvPr/>
                </p:nvCxnSpPr>
                <p:spPr>
                  <a:xfrm>
                    <a:off x="164918" y="4321233"/>
                    <a:ext cx="1838965" cy="0"/>
                  </a:xfrm>
                  <a:prstGeom prst="straightConnector1">
                    <a:avLst/>
                  </a:prstGeom>
                  <a:ln w="34925">
                    <a:tailEnd type="stealth" w="lg" len="lg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TextBox 10"/>
                  <p:cNvSpPr txBox="1"/>
                  <p:nvPr/>
                </p:nvSpPr>
                <p:spPr>
                  <a:xfrm>
                    <a:off x="204156" y="3886025"/>
                    <a:ext cx="1619614" cy="4388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dirty="0" smtClean="0">
                        <a:latin typeface="Calibri"/>
                        <a:cs typeface="Calibri"/>
                      </a:rPr>
                      <a:t>Ac</a:t>
                    </a:r>
                    <a:r>
                      <a:rPr lang="en-GB" baseline="-25000" dirty="0" smtClean="0">
                        <a:latin typeface="Calibri"/>
                        <a:cs typeface="Calibri"/>
                      </a:rPr>
                      <a:t>2</a:t>
                    </a:r>
                    <a:r>
                      <a:rPr lang="en-GB" dirty="0" smtClean="0">
                        <a:latin typeface="Calibri"/>
                        <a:cs typeface="Calibri"/>
                      </a:rPr>
                      <a:t>O, DIPEA</a:t>
                    </a:r>
                    <a:endParaRPr lang="en-GB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" name="TextBox 11"/>
                  <p:cNvSpPr txBox="1"/>
                  <p:nvPr/>
                </p:nvSpPr>
                <p:spPr>
                  <a:xfrm>
                    <a:off x="698010" y="4408145"/>
                    <a:ext cx="749750" cy="4388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dirty="0" smtClean="0">
                        <a:latin typeface="Calibri"/>
                        <a:cs typeface="Calibri"/>
                      </a:rPr>
                      <a:t>DMF</a:t>
                    </a:r>
                    <a:endParaRPr lang="en-GB" dirty="0">
                      <a:latin typeface="Calibri"/>
                      <a:cs typeface="Calibri"/>
                    </a:endParaRPr>
                  </a:p>
                </p:txBody>
              </p:sp>
            </p:grpSp>
            <p:sp>
              <p:nvSpPr>
                <p:cNvPr id="13" name="TextBox 38"/>
                <p:cNvSpPr txBox="1"/>
                <p:nvPr/>
              </p:nvSpPr>
              <p:spPr>
                <a:xfrm>
                  <a:off x="5690373" y="2052546"/>
                  <a:ext cx="1930088" cy="7680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dirty="0" smtClean="0">
                      <a:solidFill>
                        <a:srgbClr val="00B050"/>
                      </a:solidFill>
                      <a:latin typeface="Calibri"/>
                      <a:cs typeface="Calibri"/>
                    </a:rPr>
                    <a:t>Capping </a:t>
                  </a:r>
                </a:p>
                <a:p>
                  <a:pPr algn="ctr"/>
                  <a:r>
                    <a:rPr lang="en-GB" dirty="0">
                      <a:solidFill>
                        <a:srgbClr val="00B050"/>
                      </a:solidFill>
                      <a:latin typeface="Calibri"/>
                      <a:cs typeface="Calibri"/>
                    </a:rPr>
                    <a:t>u</a:t>
                  </a:r>
                  <a:r>
                    <a:rPr lang="en-GB" dirty="0" smtClean="0">
                      <a:solidFill>
                        <a:srgbClr val="00B050"/>
                      </a:solidFill>
                      <a:latin typeface="Calibri"/>
                      <a:cs typeface="Calibri"/>
                    </a:rPr>
                    <a:t>nreacted sites</a:t>
                  </a:r>
                </a:p>
              </p:txBody>
            </p:sp>
          </p:grpSp>
        </p:grpSp>
      </p:grpSp>
      <p:grpSp>
        <p:nvGrpSpPr>
          <p:cNvPr id="17" name="図形グループ 16"/>
          <p:cNvGrpSpPr/>
          <p:nvPr/>
        </p:nvGrpSpPr>
        <p:grpSpPr>
          <a:xfrm>
            <a:off x="-36406" y="3077565"/>
            <a:ext cx="9096260" cy="2180306"/>
            <a:chOff x="45227" y="2713220"/>
            <a:chExt cx="12355055" cy="3237686"/>
          </a:xfrm>
        </p:grpSpPr>
        <p:grpSp>
          <p:nvGrpSpPr>
            <p:cNvPr id="18" name="Group 12"/>
            <p:cNvGrpSpPr/>
            <p:nvPr/>
          </p:nvGrpSpPr>
          <p:grpSpPr>
            <a:xfrm>
              <a:off x="167007" y="3379906"/>
              <a:ext cx="2227837" cy="1295823"/>
              <a:chOff x="3791955" y="1164151"/>
              <a:chExt cx="2227837" cy="1295823"/>
            </a:xfrm>
          </p:grpSpPr>
          <p:cxnSp>
            <p:nvCxnSpPr>
              <p:cNvPr id="25" name="Straight Arrow Connector 13"/>
              <p:cNvCxnSpPr/>
              <p:nvPr/>
            </p:nvCxnSpPr>
            <p:spPr>
              <a:xfrm>
                <a:off x="3809205" y="1824615"/>
                <a:ext cx="1838965" cy="0"/>
              </a:xfrm>
              <a:prstGeom prst="straightConnector1">
                <a:avLst/>
              </a:prstGeom>
              <a:ln w="34925">
                <a:tailEnd type="stealth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Box 14"/>
              <p:cNvSpPr txBox="1"/>
              <p:nvPr/>
            </p:nvSpPr>
            <p:spPr>
              <a:xfrm>
                <a:off x="3791955" y="1164151"/>
                <a:ext cx="2227837" cy="548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Calibri"/>
                    <a:cs typeface="Calibri"/>
                  </a:rPr>
                  <a:t>20 % </a:t>
                </a:r>
                <a:r>
                  <a:rPr lang="en-GB" dirty="0" err="1">
                    <a:latin typeface="Calibri"/>
                    <a:cs typeface="Calibri"/>
                  </a:rPr>
                  <a:t>P</a:t>
                </a:r>
                <a:r>
                  <a:rPr lang="en-GB" dirty="0" err="1" smtClean="0">
                    <a:latin typeface="Calibri"/>
                    <a:cs typeface="Calibri"/>
                  </a:rPr>
                  <a:t>iperidine</a:t>
                </a:r>
                <a:r>
                  <a:rPr lang="en-GB" dirty="0" smtClean="0">
                    <a:latin typeface="Calibri"/>
                    <a:cs typeface="Calibri"/>
                  </a:rPr>
                  <a:t> </a:t>
                </a:r>
                <a:endParaRPr lang="en-GB" dirty="0">
                  <a:latin typeface="Calibri"/>
                  <a:cs typeface="Calibri"/>
                </a:endParaRPr>
              </a:p>
            </p:txBody>
          </p:sp>
          <p:sp>
            <p:nvSpPr>
              <p:cNvPr id="27" name="TextBox 15"/>
              <p:cNvSpPr txBox="1"/>
              <p:nvPr/>
            </p:nvSpPr>
            <p:spPr>
              <a:xfrm>
                <a:off x="4342296" y="1911527"/>
                <a:ext cx="855838" cy="548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Calibri"/>
                    <a:cs typeface="Calibri"/>
                  </a:rPr>
                  <a:t>DMF</a:t>
                </a:r>
                <a:endParaRPr lang="en-GB" dirty="0">
                  <a:latin typeface="Calibri"/>
                  <a:cs typeface="Calibri"/>
                </a:endParaRPr>
              </a:p>
            </p:txBody>
          </p:sp>
        </p:grpSp>
        <p:graphicFrame>
          <p:nvGraphicFramePr>
            <p:cNvPr id="19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0481099"/>
                </p:ext>
              </p:extLst>
            </p:nvPr>
          </p:nvGraphicFramePr>
          <p:xfrm>
            <a:off x="2367324" y="2713220"/>
            <a:ext cx="2259913" cy="127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0" name="CS ChemDraw Drawing" r:id="rId9" imgW="1698940" imgH="877082" progId="ChemDraw.Document.6.0">
                    <p:embed/>
                  </p:oleObj>
                </mc:Choice>
                <mc:Fallback>
                  <p:oleObj name="CS ChemDraw Drawing" r:id="rId9" imgW="1698940" imgH="877082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367324" y="2713220"/>
                          <a:ext cx="2259913" cy="12711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" name="Straight Arrow Connector 17"/>
            <p:cNvCxnSpPr/>
            <p:nvPr/>
          </p:nvCxnSpPr>
          <p:spPr>
            <a:xfrm flipV="1">
              <a:off x="2068561" y="4059192"/>
              <a:ext cx="2761896" cy="1"/>
            </a:xfrm>
            <a:prstGeom prst="straightConnector1">
              <a:avLst/>
            </a:prstGeom>
            <a:ln w="34925">
              <a:tailEnd type="stealth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18"/>
            <p:cNvSpPr txBox="1"/>
            <p:nvPr/>
          </p:nvSpPr>
          <p:spPr>
            <a:xfrm>
              <a:off x="2690087" y="4168455"/>
              <a:ext cx="2098016" cy="1782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Calibri"/>
                  <a:cs typeface="Calibri"/>
                </a:rPr>
                <a:t>2 equiv. TBTU</a:t>
              </a:r>
            </a:p>
            <a:p>
              <a:r>
                <a:rPr lang="en-GB" dirty="0">
                  <a:latin typeface="Calibri"/>
                  <a:cs typeface="Calibri"/>
                </a:rPr>
                <a:t>2 equiv. </a:t>
              </a:r>
              <a:r>
                <a:rPr lang="en-GB" dirty="0" err="1" smtClean="0">
                  <a:latin typeface="Calibri"/>
                  <a:cs typeface="Calibri"/>
                </a:rPr>
                <a:t>HOBt</a:t>
              </a:r>
              <a:endParaRPr lang="en-GB" dirty="0" smtClean="0">
                <a:latin typeface="Calibri"/>
                <a:cs typeface="Calibri"/>
              </a:endParaRPr>
            </a:p>
            <a:p>
              <a:r>
                <a:rPr lang="en-GB" dirty="0" smtClean="0">
                  <a:latin typeface="Calibri"/>
                  <a:cs typeface="Calibri"/>
                </a:rPr>
                <a:t>2 </a:t>
              </a:r>
              <a:r>
                <a:rPr lang="en-GB" dirty="0">
                  <a:latin typeface="Calibri"/>
                  <a:cs typeface="Calibri"/>
                </a:rPr>
                <a:t>equiv</a:t>
              </a:r>
              <a:r>
                <a:rPr lang="en-GB" dirty="0" smtClean="0">
                  <a:latin typeface="Calibri"/>
                  <a:cs typeface="Calibri"/>
                </a:rPr>
                <a:t>. DIPEA</a:t>
              </a:r>
            </a:p>
            <a:p>
              <a:pPr algn="ctr"/>
              <a:r>
                <a:rPr lang="en-GB" dirty="0" smtClean="0">
                  <a:latin typeface="Calibri"/>
                  <a:cs typeface="Calibri"/>
                </a:rPr>
                <a:t>DMF</a:t>
              </a:r>
              <a:endParaRPr lang="en-GB" dirty="0">
                <a:latin typeface="Calibri"/>
                <a:cs typeface="Calibri"/>
              </a:endParaRPr>
            </a:p>
          </p:txBody>
        </p:sp>
        <p:graphicFrame>
          <p:nvGraphicFramePr>
            <p:cNvPr id="22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0729284"/>
                </p:ext>
              </p:extLst>
            </p:nvPr>
          </p:nvGraphicFramePr>
          <p:xfrm>
            <a:off x="4931127" y="3278582"/>
            <a:ext cx="3768470" cy="1411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1" name="CS ChemDraw Drawing" r:id="rId11" imgW="4823268" imgH="1807134" progId="ChemDraw.Document.6.0">
                    <p:embed/>
                  </p:oleObj>
                </mc:Choice>
                <mc:Fallback>
                  <p:oleObj name="CS ChemDraw Drawing" r:id="rId11" imgW="4823268" imgH="1807134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931127" y="3278582"/>
                          <a:ext cx="3768470" cy="14116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Box 37"/>
            <p:cNvSpPr txBox="1"/>
            <p:nvPr/>
          </p:nvSpPr>
          <p:spPr>
            <a:xfrm>
              <a:off x="8752377" y="3568602"/>
              <a:ext cx="3647905" cy="959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Calibri"/>
                  <a:cs typeface="Calibri"/>
                </a:rPr>
                <a:t>Repeat </a:t>
              </a:r>
              <a:r>
                <a:rPr lang="en-GB" dirty="0" err="1" smtClean="0">
                  <a:latin typeface="Calibri"/>
                  <a:cs typeface="Calibri"/>
                </a:rPr>
                <a:t>Fmoc</a:t>
              </a:r>
              <a:r>
                <a:rPr lang="en-GB" dirty="0" smtClean="0">
                  <a:latin typeface="Calibri"/>
                  <a:cs typeface="Calibri"/>
                </a:rPr>
                <a:t> </a:t>
              </a:r>
              <a:r>
                <a:rPr lang="en-GB" dirty="0" err="1" smtClean="0">
                  <a:latin typeface="Calibri"/>
                  <a:cs typeface="Calibri"/>
                </a:rPr>
                <a:t>deprotection</a:t>
              </a:r>
              <a:r>
                <a:rPr lang="en-GB" dirty="0" smtClean="0">
                  <a:latin typeface="Calibri"/>
                  <a:cs typeface="Calibri"/>
                </a:rPr>
                <a:t> </a:t>
              </a:r>
            </a:p>
            <a:p>
              <a:r>
                <a:rPr lang="en-GB" dirty="0" smtClean="0">
                  <a:latin typeface="Calibri"/>
                  <a:cs typeface="Calibri"/>
                </a:rPr>
                <a:t>and amino acid coupling</a:t>
              </a:r>
            </a:p>
          </p:txBody>
        </p:sp>
        <p:sp>
          <p:nvSpPr>
            <p:cNvPr id="24" name="TextBox 39"/>
            <p:cNvSpPr txBox="1"/>
            <p:nvPr/>
          </p:nvSpPr>
          <p:spPr>
            <a:xfrm>
              <a:off x="45227" y="4567255"/>
              <a:ext cx="2674861" cy="548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err="1" smtClean="0">
                  <a:solidFill>
                    <a:srgbClr val="7030A0"/>
                  </a:solidFill>
                  <a:latin typeface="Calibri"/>
                  <a:cs typeface="Calibri"/>
                </a:rPr>
                <a:t>Fmoc</a:t>
              </a:r>
              <a:r>
                <a:rPr lang="en-GB" dirty="0" smtClean="0">
                  <a:solidFill>
                    <a:srgbClr val="7030A0"/>
                  </a:solidFill>
                  <a:latin typeface="Calibri"/>
                  <a:cs typeface="Calibri"/>
                </a:rPr>
                <a:t> </a:t>
              </a:r>
              <a:r>
                <a:rPr lang="en-GB" dirty="0" err="1" smtClean="0">
                  <a:solidFill>
                    <a:srgbClr val="7030A0"/>
                  </a:solidFill>
                  <a:latin typeface="Calibri"/>
                  <a:cs typeface="Calibri"/>
                </a:rPr>
                <a:t>deprotection</a:t>
              </a:r>
              <a:endParaRPr lang="en-GB" dirty="0" smtClean="0">
                <a:solidFill>
                  <a:srgbClr val="7030A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8" name="図形グループ 27"/>
          <p:cNvGrpSpPr/>
          <p:nvPr/>
        </p:nvGrpSpPr>
        <p:grpSpPr>
          <a:xfrm>
            <a:off x="130755" y="4942152"/>
            <a:ext cx="7999896" cy="1831459"/>
            <a:chOff x="130755" y="5005648"/>
            <a:chExt cx="7999896" cy="1831459"/>
          </a:xfrm>
        </p:grpSpPr>
        <p:grpSp>
          <p:nvGrpSpPr>
            <p:cNvPr id="29" name="Group 25"/>
            <p:cNvGrpSpPr/>
            <p:nvPr/>
          </p:nvGrpSpPr>
          <p:grpSpPr>
            <a:xfrm>
              <a:off x="130755" y="5402378"/>
              <a:ext cx="1838965" cy="909259"/>
              <a:chOff x="3809205" y="1371600"/>
              <a:chExt cx="1838965" cy="909259"/>
            </a:xfrm>
          </p:grpSpPr>
          <p:cxnSp>
            <p:nvCxnSpPr>
              <p:cNvPr id="39" name="Straight Arrow Connector 26"/>
              <p:cNvCxnSpPr/>
              <p:nvPr/>
            </p:nvCxnSpPr>
            <p:spPr>
              <a:xfrm>
                <a:off x="3809205" y="1824615"/>
                <a:ext cx="1838965" cy="0"/>
              </a:xfrm>
              <a:prstGeom prst="straightConnector1">
                <a:avLst/>
              </a:prstGeom>
              <a:ln w="34925">
                <a:tailEnd type="stealth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TextBox 27"/>
              <p:cNvSpPr txBox="1"/>
              <p:nvPr/>
            </p:nvSpPr>
            <p:spPr>
              <a:xfrm>
                <a:off x="3809205" y="1371600"/>
                <a:ext cx="1640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Calibri"/>
                    <a:cs typeface="Calibri"/>
                  </a:rPr>
                  <a:t>20 % </a:t>
                </a:r>
                <a:r>
                  <a:rPr lang="en-GB" dirty="0" err="1">
                    <a:latin typeface="Calibri"/>
                    <a:cs typeface="Calibri"/>
                  </a:rPr>
                  <a:t>P</a:t>
                </a:r>
                <a:r>
                  <a:rPr lang="en-GB" dirty="0" err="1" smtClean="0">
                    <a:latin typeface="Calibri"/>
                    <a:cs typeface="Calibri"/>
                  </a:rPr>
                  <a:t>iperidine</a:t>
                </a:r>
                <a:r>
                  <a:rPr lang="en-GB" dirty="0" smtClean="0">
                    <a:latin typeface="Calibri"/>
                    <a:cs typeface="Calibri"/>
                  </a:rPr>
                  <a:t> </a:t>
                </a:r>
                <a:endParaRPr lang="en-GB" dirty="0">
                  <a:latin typeface="Calibri"/>
                  <a:cs typeface="Calibri"/>
                </a:endParaRPr>
              </a:p>
            </p:txBody>
          </p:sp>
          <p:sp>
            <p:nvSpPr>
              <p:cNvPr id="41" name="TextBox 28"/>
              <p:cNvSpPr txBox="1"/>
              <p:nvPr/>
            </p:nvSpPr>
            <p:spPr>
              <a:xfrm>
                <a:off x="4342296" y="1911527"/>
                <a:ext cx="6301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Calibri"/>
                    <a:cs typeface="Calibri"/>
                  </a:rPr>
                  <a:t>DMF</a:t>
                </a:r>
                <a:endParaRPr lang="en-GB" dirty="0">
                  <a:latin typeface="Calibri"/>
                  <a:cs typeface="Calibri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048926" y="5425056"/>
              <a:ext cx="1659209" cy="891452"/>
              <a:chOff x="158400" y="3886025"/>
              <a:chExt cx="1659209" cy="891452"/>
            </a:xfrm>
          </p:grpSpPr>
          <p:cxnSp>
            <p:nvCxnSpPr>
              <p:cNvPr id="36" name="Straight Arrow Connector 30"/>
              <p:cNvCxnSpPr/>
              <p:nvPr/>
            </p:nvCxnSpPr>
            <p:spPr>
              <a:xfrm flipV="1">
                <a:off x="158400" y="4321233"/>
                <a:ext cx="1659209" cy="7136"/>
              </a:xfrm>
              <a:prstGeom prst="straightConnector1">
                <a:avLst/>
              </a:prstGeom>
              <a:ln w="34925">
                <a:tailEnd type="stealth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" name="TextBox 31"/>
              <p:cNvSpPr txBox="1"/>
              <p:nvPr/>
            </p:nvSpPr>
            <p:spPr>
              <a:xfrm>
                <a:off x="268220" y="3886025"/>
                <a:ext cx="1322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alibri"/>
                    <a:cs typeface="Calibri"/>
                  </a:rPr>
                  <a:t>Ac</a:t>
                </a:r>
                <a:r>
                  <a:rPr lang="en-GB" baseline="-25000" dirty="0" smtClean="0">
                    <a:latin typeface="Calibri"/>
                    <a:cs typeface="Calibri"/>
                  </a:rPr>
                  <a:t>2</a:t>
                </a:r>
                <a:r>
                  <a:rPr lang="en-GB" dirty="0" smtClean="0">
                    <a:latin typeface="Calibri"/>
                    <a:cs typeface="Calibri"/>
                  </a:rPr>
                  <a:t>O, DIPEA</a:t>
                </a:r>
                <a:endParaRPr lang="en-GB" dirty="0">
                  <a:latin typeface="Calibri"/>
                  <a:cs typeface="Calibri"/>
                </a:endParaRPr>
              </a:p>
            </p:txBody>
          </p:sp>
          <p:sp>
            <p:nvSpPr>
              <p:cNvPr id="38" name="TextBox 32"/>
              <p:cNvSpPr txBox="1"/>
              <p:nvPr/>
            </p:nvSpPr>
            <p:spPr>
              <a:xfrm>
                <a:off x="698009" y="4408145"/>
                <a:ext cx="6301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Calibri"/>
                    <a:cs typeface="Calibri"/>
                  </a:rPr>
                  <a:t>DMF</a:t>
                </a:r>
                <a:endParaRPr lang="en-GB" dirty="0">
                  <a:latin typeface="Calibri"/>
                  <a:cs typeface="Calibri"/>
                </a:endParaRPr>
              </a:p>
            </p:txBody>
          </p:sp>
        </p:grpSp>
        <p:cxnSp>
          <p:nvCxnSpPr>
            <p:cNvPr id="31" name="Straight Arrow Connector 33"/>
            <p:cNvCxnSpPr/>
            <p:nvPr/>
          </p:nvCxnSpPr>
          <p:spPr>
            <a:xfrm>
              <a:off x="3965849" y="5865605"/>
              <a:ext cx="1838965" cy="0"/>
            </a:xfrm>
            <a:prstGeom prst="straightConnector1">
              <a:avLst/>
            </a:prstGeom>
            <a:ln w="34925">
              <a:tailEnd type="stealth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4"/>
            <p:cNvSpPr txBox="1"/>
            <p:nvPr/>
          </p:nvSpPr>
          <p:spPr>
            <a:xfrm>
              <a:off x="4087828" y="5398236"/>
              <a:ext cx="1526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latin typeface="Calibri"/>
                  <a:cs typeface="Calibri"/>
                </a:rPr>
                <a:t>TFA, TIPS, H</a:t>
              </a:r>
              <a:r>
                <a:rPr lang="en-GB" baseline="-25000" dirty="0" smtClean="0">
                  <a:latin typeface="Calibri"/>
                  <a:cs typeface="Calibri"/>
                </a:rPr>
                <a:t>2</a:t>
              </a:r>
              <a:r>
                <a:rPr lang="en-GB" dirty="0" smtClean="0">
                  <a:latin typeface="Calibri"/>
                  <a:cs typeface="Calibri"/>
                </a:rPr>
                <a:t>O</a:t>
              </a:r>
              <a:endParaRPr lang="en-GB" dirty="0">
                <a:latin typeface="Calibri"/>
                <a:cs typeface="Calibri"/>
              </a:endParaRPr>
            </a:p>
          </p:txBody>
        </p:sp>
        <p:graphicFrame>
          <p:nvGraphicFramePr>
            <p:cNvPr id="33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7061829"/>
                </p:ext>
              </p:extLst>
            </p:nvPr>
          </p:nvGraphicFramePr>
          <p:xfrm>
            <a:off x="6022384" y="5005648"/>
            <a:ext cx="2108267" cy="13407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2" name="CS ChemDraw Drawing" r:id="rId13" imgW="1688182" imgH="1072458" progId="ChemDraw.Document.6.0">
                    <p:embed/>
                  </p:oleObj>
                </mc:Choice>
                <mc:Fallback>
                  <p:oleObj name="CS ChemDraw Drawing" r:id="rId13" imgW="1688182" imgH="1072458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022384" y="5005648"/>
                          <a:ext cx="2108267" cy="13407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Box 41"/>
            <p:cNvSpPr txBox="1"/>
            <p:nvPr/>
          </p:nvSpPr>
          <p:spPr>
            <a:xfrm>
              <a:off x="2001468" y="6190776"/>
              <a:ext cx="1806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5"/>
                  </a:solidFill>
                  <a:latin typeface="Calibri"/>
                  <a:cs typeface="Calibri"/>
                </a:rPr>
                <a:t>N-terminus </a:t>
              </a:r>
            </a:p>
            <a:p>
              <a:pPr algn="ctr"/>
              <a:r>
                <a:rPr lang="en-GB" dirty="0" smtClean="0">
                  <a:solidFill>
                    <a:schemeClr val="accent5"/>
                  </a:solidFill>
                  <a:latin typeface="Calibri"/>
                  <a:cs typeface="Calibri"/>
                </a:rPr>
                <a:t>acetylation</a:t>
              </a:r>
            </a:p>
          </p:txBody>
        </p:sp>
        <p:sp>
          <p:nvSpPr>
            <p:cNvPr id="35" name="TextBox 42"/>
            <p:cNvSpPr txBox="1"/>
            <p:nvPr/>
          </p:nvSpPr>
          <p:spPr>
            <a:xfrm>
              <a:off x="3842866" y="6190775"/>
              <a:ext cx="1806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FF0000"/>
                  </a:solidFill>
                  <a:latin typeface="Calibri"/>
                  <a:cs typeface="Calibri"/>
                </a:rPr>
                <a:t>Cleavage from</a:t>
              </a:r>
            </a:p>
            <a:p>
              <a:pPr algn="ctr"/>
              <a:r>
                <a:rPr lang="en-GB" dirty="0" smtClean="0">
                  <a:solidFill>
                    <a:srgbClr val="FF0000"/>
                  </a:solidFill>
                  <a:latin typeface="Calibri"/>
                  <a:cs typeface="Calibri"/>
                </a:rPr>
                <a:t>resin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83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80849"/>
              </p:ext>
            </p:extLst>
          </p:nvPr>
        </p:nvGraphicFramePr>
        <p:xfrm>
          <a:off x="192088" y="382173"/>
          <a:ext cx="4203443" cy="2032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CS ChemDraw Drawing" r:id="rId3" imgW="6624405" imgH="3203172" progId="ChemDraw.Document.6.0">
                  <p:embed/>
                </p:oleObj>
              </mc:Choice>
              <mc:Fallback>
                <p:oleObj name="CS ChemDraw Drawing" r:id="rId3" imgW="6624405" imgH="320317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088" y="382173"/>
                        <a:ext cx="4203443" cy="2032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703347"/>
              </p:ext>
            </p:extLst>
          </p:nvPr>
        </p:nvGraphicFramePr>
        <p:xfrm>
          <a:off x="4707680" y="382173"/>
          <a:ext cx="4202342" cy="2022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CS ChemDraw Drawing" r:id="rId5" imgW="6408100" imgH="3084181" progId="ChemDraw.Document.6.0">
                  <p:embed/>
                </p:oleObj>
              </mc:Choice>
              <mc:Fallback>
                <p:oleObj name="CS ChemDraw Drawing" r:id="rId5" imgW="6408100" imgH="30841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07680" y="382173"/>
                        <a:ext cx="4202342" cy="2022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136807"/>
              </p:ext>
            </p:extLst>
          </p:nvPr>
        </p:nvGraphicFramePr>
        <p:xfrm>
          <a:off x="192088" y="2828431"/>
          <a:ext cx="4128097" cy="2208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CS ChemDraw Drawing" r:id="rId7" imgW="6446136" imgH="3449983" progId="ChemDraw.Document.6.0">
                  <p:embed/>
                </p:oleObj>
              </mc:Choice>
              <mc:Fallback>
                <p:oleObj name="CS ChemDraw Drawing" r:id="rId7" imgW="6446136" imgH="34499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2088" y="2828431"/>
                        <a:ext cx="4128097" cy="2208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10"/>
          <p:cNvSpPr txBox="1"/>
          <p:nvPr/>
        </p:nvSpPr>
        <p:spPr>
          <a:xfrm>
            <a:off x="1704033" y="2428321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latin typeface="Calibri"/>
                <a:cs typeface="Calibri"/>
              </a:rPr>
              <a:t>KLVFFA</a:t>
            </a:r>
            <a:endParaRPr lang="en-GB" sz="2000" b="1" dirty="0">
              <a:latin typeface="Calibri"/>
              <a:cs typeface="Calibri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6270382" y="2469950"/>
            <a:ext cx="952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latin typeface="Calibri"/>
                <a:cs typeface="Calibri"/>
              </a:rPr>
              <a:t>HYFNIF</a:t>
            </a:r>
            <a:endParaRPr lang="en-GB" sz="2000" b="1" dirty="0">
              <a:latin typeface="Calibri"/>
              <a:cs typeface="Calibri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1227292" y="4837279"/>
            <a:ext cx="953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latin typeface="Calibri"/>
                <a:cs typeface="Calibri"/>
              </a:rPr>
              <a:t>RVFNIF</a:t>
            </a:r>
            <a:endParaRPr lang="en-GB" sz="2000" b="1" dirty="0">
              <a:latin typeface="Calibri"/>
              <a:cs typeface="Calibri"/>
            </a:endParaRPr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94989"/>
              </p:ext>
            </p:extLst>
          </p:nvPr>
        </p:nvGraphicFramePr>
        <p:xfrm>
          <a:off x="2180773" y="5037335"/>
          <a:ext cx="6457687" cy="1411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CS ChemDraw Drawing" r:id="rId9" imgW="8553866" imgH="1869317" progId="ChemDraw.Document.6.0">
                  <p:embed/>
                </p:oleObj>
              </mc:Choice>
              <mc:Fallback>
                <p:oleObj name="CS ChemDraw Drawing" r:id="rId9" imgW="8553866" imgH="186931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80773" y="5037335"/>
                        <a:ext cx="6457687" cy="1411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10"/>
          <p:cNvSpPr txBox="1"/>
          <p:nvPr/>
        </p:nvSpPr>
        <p:spPr>
          <a:xfrm>
            <a:off x="5027018" y="6249149"/>
            <a:ext cx="904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latin typeface="Calibri"/>
                <a:cs typeface="Calibri"/>
              </a:rPr>
              <a:t>(POG)</a:t>
            </a:r>
            <a:r>
              <a:rPr lang="en-GB" sz="2000" b="1" baseline="-25000" dirty="0" smtClean="0">
                <a:latin typeface="Calibri"/>
                <a:cs typeface="Calibri"/>
              </a:rPr>
              <a:t>6</a:t>
            </a:r>
            <a:endParaRPr lang="en-GB" sz="2000" b="1" baseline="-25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213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46178" y="128773"/>
            <a:ext cx="253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latin typeface="Calibri"/>
                <a:cs typeface="Calibri"/>
              </a:rPr>
              <a:t>Future work   </a:t>
            </a:r>
            <a:endParaRPr lang="en-GB" sz="3600" b="1" dirty="0">
              <a:latin typeface="Calibri"/>
              <a:cs typeface="Calibri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754" y="1048794"/>
            <a:ext cx="9145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altLang="ja-JP" sz="2800" dirty="0" smtClean="0">
                <a:latin typeface="Calibri"/>
                <a:cs typeface="Calibri"/>
              </a:rPr>
              <a:t>Finding </a:t>
            </a:r>
            <a:r>
              <a:rPr lang="en-US" altLang="ja-JP" sz="2800" dirty="0">
                <a:latin typeface="Calibri"/>
                <a:cs typeface="Calibri"/>
              </a:rPr>
              <a:t>optimal conditions for the conjugation </a:t>
            </a:r>
            <a:r>
              <a:rPr lang="en-US" altLang="ja-JP" sz="2800" dirty="0" smtClean="0">
                <a:latin typeface="Calibri"/>
                <a:cs typeface="Calibri"/>
              </a:rPr>
              <a:t>reaction</a:t>
            </a:r>
            <a:endParaRPr lang="en-US" altLang="ja-JP" sz="2800" dirty="0">
              <a:latin typeface="Calibri"/>
              <a:cs typeface="Calibri"/>
            </a:endParaRPr>
          </a:p>
        </p:txBody>
      </p:sp>
      <p:grpSp>
        <p:nvGrpSpPr>
          <p:cNvPr id="4" name="図形グループ 3"/>
          <p:cNvGrpSpPr/>
          <p:nvPr/>
        </p:nvGrpSpPr>
        <p:grpSpPr>
          <a:xfrm>
            <a:off x="271462" y="3235147"/>
            <a:ext cx="8548688" cy="2943718"/>
            <a:chOff x="374650" y="1600200"/>
            <a:chExt cx="11398250" cy="2943718"/>
          </a:xfrm>
        </p:grpSpPr>
        <p:pic>
          <p:nvPicPr>
            <p:cNvPr id="5" name="図 4" descr="Screen Shot 2018-12-09 at 16.22.5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0434" y="2413000"/>
              <a:ext cx="1519767" cy="889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図 5" descr="Screen Shot 2018-12-09 at 16.22.4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650" y="1772447"/>
              <a:ext cx="1149351" cy="21264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1816100" y="2494220"/>
              <a:ext cx="596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kumimoji="1" lang="en-US" altLang="ja-JP" sz="3600" b="1" spc="150" dirty="0" smtClean="0">
                  <a:ln w="11430"/>
                  <a:solidFill>
                    <a:srgbClr val="0000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libri"/>
                  <a:cs typeface="Calibri"/>
                </a:rPr>
                <a:t>+</a:t>
              </a:r>
              <a:endParaRPr kumimoji="1" lang="ja-JP" altLang="en-US" sz="3600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endParaRPr>
            </a:p>
          </p:txBody>
        </p:sp>
        <p:pic>
          <p:nvPicPr>
            <p:cNvPr id="8" name="図 7" descr="Screen Shot 2018-12-09 at 16.26.01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56300" y="1772447"/>
              <a:ext cx="1257300" cy="21264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9" name="Straight Arrow Connector 2"/>
            <p:cNvCxnSpPr/>
            <p:nvPr/>
          </p:nvCxnSpPr>
          <p:spPr>
            <a:xfrm flipV="1">
              <a:off x="7378700" y="2857042"/>
              <a:ext cx="1879621" cy="45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2"/>
            <p:cNvCxnSpPr/>
            <p:nvPr/>
          </p:nvCxnSpPr>
          <p:spPr>
            <a:xfrm>
              <a:off x="4279900" y="2844800"/>
              <a:ext cx="1676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4140200" y="3015453"/>
              <a:ext cx="24510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latin typeface="Calibri"/>
                  <a:cs typeface="Calibri"/>
                </a:rPr>
                <a:t>Covalent c</a:t>
              </a:r>
              <a:r>
                <a:rPr kumimoji="1" lang="en-US" altLang="ja-JP" sz="2000" dirty="0" smtClean="0">
                  <a:latin typeface="Calibri"/>
                  <a:cs typeface="Calibri"/>
                </a:rPr>
                <a:t>oupling</a:t>
              </a: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84203" y="4082253"/>
              <a:ext cx="1515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0000FF"/>
                  </a:solidFill>
                  <a:latin typeface="Calibri"/>
                  <a:cs typeface="Calibri"/>
                </a:rPr>
                <a:t>DNA </a:t>
              </a: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628903" y="4044153"/>
              <a:ext cx="23494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chemeClr val="accent5"/>
                  </a:solidFill>
                  <a:latin typeface="Calibri"/>
                  <a:cs typeface="Calibri"/>
                </a:rPr>
                <a:t>Peptide</a:t>
              </a:r>
            </a:p>
          </p:txBody>
        </p:sp>
        <p:sp>
          <p:nvSpPr>
            <p:cNvPr id="14" name="Rectangle 26"/>
            <p:cNvSpPr/>
            <p:nvPr/>
          </p:nvSpPr>
          <p:spPr>
            <a:xfrm>
              <a:off x="9490596" y="3027536"/>
              <a:ext cx="2282304" cy="1049164"/>
            </a:xfrm>
            <a:prstGeom prst="rect">
              <a:avLst/>
            </a:prstGeom>
            <a:blipFill rotWithShape="1">
              <a:blip r:embed="rId5"/>
              <a:tile tx="0" ty="0" sx="100000" sy="100000" flip="none" algn="tl"/>
            </a:blip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Emergence </a:t>
              </a:r>
            </a:p>
            <a:p>
              <a:pPr algn="ctr"/>
              <a:r>
                <a:rPr lang="en-GB" sz="24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effect</a:t>
              </a:r>
              <a:endParaRPr lang="en-GB" sz="2400" b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Rectangle 26"/>
            <p:cNvSpPr/>
            <p:nvPr/>
          </p:nvSpPr>
          <p:spPr>
            <a:xfrm>
              <a:off x="9490596" y="1600200"/>
              <a:ext cx="2269604" cy="1092200"/>
            </a:xfrm>
            <a:prstGeom prst="rect">
              <a:avLst/>
            </a:prstGeom>
            <a:blipFill rotWithShape="1">
              <a:blip r:embed="rId6"/>
              <a:tile tx="0" ty="0" sx="100000" sy="100000" flip="none" algn="tl"/>
            </a:blip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>
                  <a:solidFill>
                    <a:srgbClr val="000000"/>
                  </a:solidFill>
                  <a:latin typeface="Calibri"/>
                  <a:cs typeface="Calibri"/>
                </a:rPr>
                <a:t>Hierarchical assembly</a:t>
              </a:r>
              <a:endParaRPr lang="en-GB" sz="2400" b="1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77754" y="1698601"/>
            <a:ext cx="9485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kumimoji="1" lang="en-US" altLang="ja-JP" sz="2800" dirty="0" smtClean="0">
                <a:latin typeface="Calibri"/>
                <a:cs typeface="Calibri"/>
              </a:rPr>
              <a:t>Studying </a:t>
            </a:r>
            <a:r>
              <a:rPr lang="en-US" altLang="ja-JP" sz="2800" dirty="0">
                <a:latin typeface="Calibri"/>
                <a:cs typeface="Calibri"/>
              </a:rPr>
              <a:t>m</a:t>
            </a:r>
            <a:r>
              <a:rPr kumimoji="1" lang="en-US" altLang="ja-JP" sz="2800" dirty="0" smtClean="0">
                <a:latin typeface="Calibri"/>
                <a:cs typeface="Calibri"/>
              </a:rPr>
              <a:t>ultiple DNA-peptide conjugations to see</a:t>
            </a:r>
          </a:p>
          <a:p>
            <a:r>
              <a:rPr lang="en-US" altLang="ja-JP" sz="2800" dirty="0">
                <a:latin typeface="Calibri"/>
                <a:cs typeface="Calibri"/>
              </a:rPr>
              <a:t> </a:t>
            </a:r>
            <a:r>
              <a:rPr lang="en-US" altLang="ja-JP" sz="2800" dirty="0" smtClean="0">
                <a:latin typeface="Calibri"/>
                <a:cs typeface="Calibri"/>
              </a:rPr>
              <a:t>     whether they lead to hierarchical or emergent phenomena</a:t>
            </a:r>
            <a:endParaRPr kumimoji="1" lang="en-US" altLang="ja-JP" sz="20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02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77039" y="106065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Calibri"/>
                <a:cs typeface="Calibri"/>
              </a:rPr>
              <a:t>A brief background of myself </a:t>
            </a:r>
            <a:endParaRPr kumimoji="1" lang="ja-JP" altLang="en-US" sz="2800" b="1" dirty="0">
              <a:latin typeface="Calibri"/>
              <a:cs typeface="Calibri"/>
            </a:endParaRPr>
          </a:p>
        </p:txBody>
      </p:sp>
      <p:grpSp>
        <p:nvGrpSpPr>
          <p:cNvPr id="10" name="図形グループ 9"/>
          <p:cNvGrpSpPr/>
          <p:nvPr/>
        </p:nvGrpSpPr>
        <p:grpSpPr>
          <a:xfrm>
            <a:off x="97364" y="3504736"/>
            <a:ext cx="8845697" cy="2968145"/>
            <a:chOff x="95103" y="793234"/>
            <a:chExt cx="8845697" cy="2968145"/>
          </a:xfrm>
        </p:grpSpPr>
        <p:sp>
          <p:nvSpPr>
            <p:cNvPr id="2" name="右矢印 1"/>
            <p:cNvSpPr/>
            <p:nvPr/>
          </p:nvSpPr>
          <p:spPr>
            <a:xfrm>
              <a:off x="153239" y="1098034"/>
              <a:ext cx="8787561" cy="571500"/>
            </a:xfrm>
            <a:prstGeom prst="rightArrow">
              <a:avLst/>
            </a:prstGeom>
            <a:solidFill>
              <a:srgbClr val="38DD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Calibri"/>
                <a:cs typeface="Calibri"/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6485463" y="817602"/>
              <a:ext cx="7566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200" dirty="0" smtClean="0">
                  <a:latin typeface="Calibri"/>
                  <a:cs typeface="Calibri"/>
                </a:rPr>
                <a:t>2017</a:t>
              </a:r>
              <a:endParaRPr kumimoji="1" lang="ja-JP" altLang="en-US" sz="2200" dirty="0">
                <a:latin typeface="Calibri"/>
                <a:cs typeface="Calibri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282048" y="817602"/>
              <a:ext cx="7566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200" dirty="0" smtClean="0">
                  <a:latin typeface="Calibri"/>
                  <a:cs typeface="Calibri"/>
                </a:rPr>
                <a:t>2008</a:t>
              </a:r>
              <a:endParaRPr kumimoji="1" lang="ja-JP" altLang="en-US" sz="2200" dirty="0">
                <a:latin typeface="Calibri"/>
                <a:cs typeface="Calibri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4461317" y="793234"/>
              <a:ext cx="7566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200" dirty="0" smtClean="0">
                  <a:latin typeface="Calibri"/>
                  <a:cs typeface="Calibri"/>
                </a:rPr>
                <a:t>2015</a:t>
              </a:r>
              <a:endParaRPr kumimoji="1" lang="ja-JP" altLang="en-US" sz="2200" dirty="0">
                <a:latin typeface="Calibri"/>
                <a:cs typeface="Calibri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000136" y="793234"/>
              <a:ext cx="7566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200" dirty="0" smtClean="0">
                  <a:latin typeface="Calibri"/>
                  <a:cs typeface="Calibri"/>
                </a:rPr>
                <a:t>2011</a:t>
              </a:r>
              <a:endParaRPr kumimoji="1" lang="ja-JP" altLang="en-US" sz="2200" dirty="0">
                <a:latin typeface="Calibri"/>
                <a:cs typeface="Calibri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98349" y="1682449"/>
              <a:ext cx="16466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200" dirty="0" smtClean="0">
                  <a:latin typeface="Calibri"/>
                  <a:cs typeface="Calibri"/>
                </a:rPr>
                <a:t>Sixth Form </a:t>
              </a:r>
            </a:p>
            <a:p>
              <a:r>
                <a:rPr lang="en-US" altLang="ja-JP" sz="2200" dirty="0" smtClean="0">
                  <a:latin typeface="Calibri"/>
                  <a:cs typeface="Calibri"/>
                </a:rPr>
                <a:t>at Hove Park</a:t>
              </a: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953217" y="1616202"/>
              <a:ext cx="26151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dirty="0" smtClean="0">
                  <a:latin typeface="Calibri"/>
                  <a:cs typeface="Calibri"/>
                </a:rPr>
                <a:t>Kyoto Prefectural </a:t>
              </a:r>
            </a:p>
            <a:p>
              <a:r>
                <a:rPr lang="en-US" altLang="ja-JP" sz="2200" dirty="0" smtClean="0">
                  <a:latin typeface="Calibri"/>
                  <a:cs typeface="Calibri"/>
                </a:rPr>
                <a:t>University,</a:t>
              </a:r>
            </a:p>
            <a:p>
              <a:r>
                <a:rPr lang="en-US" altLang="ja-JP" sz="2200" dirty="0" smtClean="0">
                  <a:latin typeface="Calibri"/>
                  <a:cs typeface="Calibri"/>
                </a:rPr>
                <a:t>BSc in </a:t>
              </a:r>
              <a:r>
                <a:rPr lang="en-US" altLang="ja-JP" sz="2200" b="1" dirty="0" err="1" smtClean="0">
                  <a:latin typeface="Calibri"/>
                  <a:cs typeface="Calibri"/>
                </a:rPr>
                <a:t>Biomolecular</a:t>
              </a:r>
              <a:r>
                <a:rPr lang="en-US" altLang="ja-JP" sz="2200" b="1" dirty="0" smtClean="0">
                  <a:latin typeface="Calibri"/>
                  <a:cs typeface="Calibri"/>
                </a:rPr>
                <a:t> </a:t>
              </a:r>
              <a:r>
                <a:rPr lang="en-US" altLang="ja-JP" sz="2200" b="1" dirty="0">
                  <a:latin typeface="Calibri"/>
                  <a:cs typeface="Calibri"/>
                </a:rPr>
                <a:t>C</a:t>
              </a:r>
              <a:r>
                <a:rPr lang="en-US" altLang="ja-JP" sz="2200" b="1" dirty="0" smtClean="0">
                  <a:latin typeface="Calibri"/>
                  <a:cs typeface="Calibri"/>
                </a:rPr>
                <a:t>hemistry  </a:t>
              </a: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495800" y="1669749"/>
              <a:ext cx="215816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dirty="0" smtClean="0">
                  <a:latin typeface="Calibri"/>
                  <a:cs typeface="Calibri"/>
                </a:rPr>
                <a:t>University of Kent,</a:t>
              </a:r>
            </a:p>
            <a:p>
              <a:r>
                <a:rPr lang="en-US" altLang="ja-JP" sz="2200" dirty="0" smtClean="0">
                  <a:latin typeface="Calibri"/>
                  <a:cs typeface="Calibri"/>
                </a:rPr>
                <a:t>MSc in </a:t>
              </a:r>
              <a:r>
                <a:rPr lang="en-US" altLang="ja-JP" sz="2200" b="1" dirty="0" smtClean="0">
                  <a:latin typeface="Calibri"/>
                  <a:cs typeface="Calibri"/>
                </a:rPr>
                <a:t>Science</a:t>
              </a:r>
            </a:p>
            <a:p>
              <a:r>
                <a:rPr lang="en-US" altLang="ja-JP" sz="2200" b="1" dirty="0" smtClean="0">
                  <a:latin typeface="Calibri"/>
                  <a:cs typeface="Calibri"/>
                </a:rPr>
                <a:t>Communication 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6624566" y="1669749"/>
              <a:ext cx="21581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dirty="0" smtClean="0">
                  <a:latin typeface="Calibri"/>
                  <a:cs typeface="Calibri"/>
                </a:rPr>
                <a:t>University of Kent,</a:t>
              </a:r>
            </a:p>
            <a:p>
              <a:r>
                <a:rPr lang="en-US" altLang="ja-JP" sz="2200" dirty="0" smtClean="0">
                  <a:latin typeface="Calibri"/>
                  <a:cs typeface="Calibri"/>
                </a:rPr>
                <a:t>PhD in </a:t>
              </a:r>
              <a:r>
                <a:rPr lang="en-US" altLang="ja-JP" sz="2200" b="1" dirty="0" smtClean="0">
                  <a:latin typeface="Calibri"/>
                  <a:cs typeface="Calibri"/>
                </a:rPr>
                <a:t>Chemistry</a:t>
              </a:r>
            </a:p>
          </p:txBody>
        </p:sp>
        <p:grpSp>
          <p:nvGrpSpPr>
            <p:cNvPr id="18" name="図形グループ 17"/>
            <p:cNvGrpSpPr/>
            <p:nvPr/>
          </p:nvGrpSpPr>
          <p:grpSpPr>
            <a:xfrm>
              <a:off x="95103" y="2568831"/>
              <a:ext cx="2283352" cy="1192548"/>
              <a:chOff x="129648" y="3960672"/>
              <a:chExt cx="2283352" cy="1192548"/>
            </a:xfrm>
          </p:grpSpPr>
          <p:sp>
            <p:nvSpPr>
              <p:cNvPr id="12" name="テキスト ボックス 11"/>
              <p:cNvSpPr txBox="1"/>
              <p:nvPr/>
            </p:nvSpPr>
            <p:spPr>
              <a:xfrm>
                <a:off x="129648" y="3960672"/>
                <a:ext cx="137730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/>
                  <a:buChar char="•"/>
                </a:pPr>
                <a:r>
                  <a:rPr lang="en-US" altLang="ja-JP" sz="2200" dirty="0" smtClean="0">
                    <a:latin typeface="Calibri"/>
                    <a:cs typeface="Calibri"/>
                  </a:rPr>
                  <a:t>Biology</a:t>
                </a:r>
              </a:p>
            </p:txBody>
          </p:sp>
          <p:sp>
            <p:nvSpPr>
              <p:cNvPr id="8" name="正方形/長方形 7"/>
              <p:cNvSpPr/>
              <p:nvPr/>
            </p:nvSpPr>
            <p:spPr>
              <a:xfrm>
                <a:off x="129648" y="4349858"/>
                <a:ext cx="179959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/>
                  <a:buChar char="•"/>
                </a:pPr>
                <a:r>
                  <a:rPr lang="en-US" altLang="ja-JP" sz="2200" dirty="0" smtClean="0">
                    <a:latin typeface="Calibri"/>
                    <a:cs typeface="Calibri"/>
                  </a:rPr>
                  <a:t>Chemistry</a:t>
                </a:r>
                <a:endParaRPr lang="en-US" altLang="ja-JP" sz="2200" dirty="0">
                  <a:latin typeface="Calibri"/>
                  <a:cs typeface="Calibri"/>
                </a:endParaRPr>
              </a:p>
            </p:txBody>
          </p:sp>
          <p:sp>
            <p:nvSpPr>
              <p:cNvPr id="9" name="正方形/長方形 8"/>
              <p:cNvSpPr/>
              <p:nvPr/>
            </p:nvSpPr>
            <p:spPr>
              <a:xfrm>
                <a:off x="129648" y="4722333"/>
                <a:ext cx="228335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/>
                  <a:buChar char="•"/>
                </a:pPr>
                <a:r>
                  <a:rPr lang="en-US" altLang="ja-JP" sz="2200" dirty="0" smtClean="0">
                    <a:latin typeface="Calibri"/>
                    <a:cs typeface="Calibri"/>
                  </a:rPr>
                  <a:t>Mathematics</a:t>
                </a:r>
                <a:endParaRPr lang="en-US" altLang="ja-JP" sz="2200" dirty="0"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21" name="テキスト ボックス 20"/>
          <p:cNvSpPr txBox="1"/>
          <p:nvPr/>
        </p:nvSpPr>
        <p:spPr>
          <a:xfrm>
            <a:off x="9459328" y="5639310"/>
            <a:ext cx="2236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dirty="0" smtClean="0">
                <a:latin typeface="Calibri"/>
                <a:cs typeface="Calibri"/>
              </a:rPr>
              <a:t>Work experience </a:t>
            </a:r>
          </a:p>
          <a:p>
            <a:pPr algn="ctr"/>
            <a:r>
              <a:rPr lang="en-US" altLang="ja-JP" sz="2200" dirty="0" smtClean="0">
                <a:latin typeface="Calibri"/>
                <a:cs typeface="Calibri"/>
              </a:rPr>
              <a:t>in Greece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7039" y="942686"/>
            <a:ext cx="24032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u"/>
            </a:pPr>
            <a:r>
              <a:rPr lang="en-US" altLang="ja-JP" sz="2200" dirty="0" smtClean="0">
                <a:latin typeface="Calibri"/>
                <a:cs typeface="Calibri"/>
              </a:rPr>
              <a:t>My origin: Japan</a:t>
            </a:r>
          </a:p>
        </p:txBody>
      </p:sp>
      <p:pic>
        <p:nvPicPr>
          <p:cNvPr id="13" name="図 12" descr="depositphotos_107262782-stock-illustration-japan-map-green-icon.jp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5714" y1="37277" x2="85714" y2="37277"/>
                        <a14:foregroundMark x1="71550" y1="21780" x2="71550" y2="21780"/>
                        <a14:foregroundMark x1="13923" y1="83665" x2="13923" y2="83665"/>
                        <a14:foregroundMark x1="25666" y1="83455" x2="25666" y2="83455"/>
                        <a14:foregroundMark x1="34262" y1="78325" x2="34262" y2="78325"/>
                        <a14:foregroundMark x1="55690" y1="52880" x2="55690" y2="52880"/>
                        <a14:foregroundMark x1="5085" y1="89424" x2="5085" y2="89424"/>
                        <a14:foregroundMark x1="79298" y1="38429" x2="79298" y2="38429"/>
                        <a14:foregroundMark x1="97579" y1="53089" x2="97579" y2="53089"/>
                        <a14:foregroundMark x1="72881" y1="31937" x2="72881" y2="31937"/>
                        <a14:backgroundMark x1="75061" y1="17068" x2="75061" y2="17068"/>
                        <a14:backgroundMark x1="28571" y1="80942" x2="28571" y2="80942"/>
                        <a14:backgroundMark x1="54843" y1="55079" x2="54843" y2="55079"/>
                        <a14:backgroundMark x1="10654" y1="85969" x2="10654" y2="85969"/>
                        <a14:backgroundMark x1="9806" y1="91099" x2="9806" y2="91099"/>
                        <a14:backgroundMark x1="6416" y1="86911" x2="6416" y2="86911"/>
                        <a14:backgroundMark x1="6901" y1="88063" x2="6901" y2="88063"/>
                        <a14:backgroundMark x1="4237" y1="86911" x2="4237" y2="86911"/>
                        <a14:backgroundMark x1="8232" y1="96230" x2="8232" y2="96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716" y="684537"/>
            <a:ext cx="1022885" cy="1182280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81781" y="1751449"/>
            <a:ext cx="37369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u"/>
            </a:pPr>
            <a:r>
              <a:rPr lang="en-US" altLang="ja-JP" sz="2200" dirty="0" smtClean="0">
                <a:latin typeface="Calibri"/>
                <a:cs typeface="Calibri"/>
              </a:rPr>
              <a:t>Studied in Japan and the UK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7363" y="2530966"/>
            <a:ext cx="25955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u"/>
            </a:pPr>
            <a:r>
              <a:rPr lang="en-US" altLang="ja-JP" sz="2200" dirty="0" smtClean="0">
                <a:latin typeface="Calibri"/>
                <a:cs typeface="Calibri"/>
              </a:rPr>
              <a:t>Worked in Greece</a:t>
            </a:r>
          </a:p>
        </p:txBody>
      </p:sp>
    </p:spTree>
    <p:extLst>
      <p:ext uri="{BB962C8B-B14F-4D97-AF65-F5344CB8AC3E}">
        <p14:creationId xmlns:p14="http://schemas.microsoft.com/office/powerpoint/2010/main" val="3591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71555" y="2406592"/>
            <a:ext cx="687364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kumimoji="1" lang="en-US" altLang="ja-JP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/>
                <a:cs typeface="Calibri"/>
              </a:rPr>
              <a:t>Thank you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25116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6201" y="152400"/>
            <a:ext cx="72422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Calibri"/>
                <a:cs typeface="Calibri"/>
              </a:rPr>
              <a:t>Undergraduate </a:t>
            </a:r>
            <a:r>
              <a:rPr lang="mr-IN" altLang="ja-JP" sz="3200" b="1" dirty="0" smtClean="0">
                <a:latin typeface="Calibri"/>
                <a:cs typeface="Calibri"/>
              </a:rPr>
              <a:t>–</a:t>
            </a:r>
            <a:r>
              <a:rPr lang="en-US" altLang="ja-JP" sz="3200" b="1" dirty="0" smtClean="0">
                <a:latin typeface="Calibri"/>
                <a:cs typeface="Calibri"/>
              </a:rPr>
              <a:t> </a:t>
            </a:r>
            <a:r>
              <a:rPr lang="en-US" altLang="ja-JP" sz="3200" b="1" dirty="0" err="1" smtClean="0">
                <a:latin typeface="Calibri"/>
                <a:cs typeface="Calibri"/>
              </a:rPr>
              <a:t>Biomolecular</a:t>
            </a:r>
            <a:r>
              <a:rPr lang="ja-JP" altLang="en-US" sz="3200" b="1" dirty="0" smtClean="0">
                <a:latin typeface="Calibri"/>
                <a:cs typeface="Calibri"/>
              </a:rPr>
              <a:t> </a:t>
            </a:r>
            <a:r>
              <a:rPr lang="en-US" altLang="ja-JP" sz="3200" b="1" dirty="0">
                <a:latin typeface="Calibri"/>
                <a:cs typeface="Calibri"/>
              </a:rPr>
              <a:t>C</a:t>
            </a:r>
            <a:r>
              <a:rPr lang="en-US" altLang="ja-JP" sz="3200" b="1" dirty="0" smtClean="0">
                <a:latin typeface="Calibri"/>
                <a:cs typeface="Calibri"/>
              </a:rPr>
              <a:t>hemistry</a:t>
            </a:r>
            <a:endParaRPr kumimoji="1" lang="ja-JP" altLang="en-US" sz="3200" b="1" dirty="0">
              <a:latin typeface="Calibri"/>
              <a:cs typeface="Calibri"/>
            </a:endParaRPr>
          </a:p>
        </p:txBody>
      </p:sp>
      <p:grpSp>
        <p:nvGrpSpPr>
          <p:cNvPr id="33" name="図形グループ 32"/>
          <p:cNvGrpSpPr/>
          <p:nvPr/>
        </p:nvGrpSpPr>
        <p:grpSpPr>
          <a:xfrm>
            <a:off x="6096136" y="1575913"/>
            <a:ext cx="2670036" cy="2380990"/>
            <a:chOff x="6121536" y="946566"/>
            <a:chExt cx="2670036" cy="238099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6121536" y="2084138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latin typeface="Calibri"/>
                  <a:cs typeface="Calibri"/>
                </a:rPr>
                <a:t>+</a:t>
              </a:r>
              <a:endParaRPr lang="en-US" altLang="ja-JP" sz="2400" dirty="0">
                <a:latin typeface="Calibri"/>
                <a:cs typeface="Calibri"/>
              </a:endParaRPr>
            </a:p>
          </p:txBody>
        </p:sp>
        <p:sp>
          <p:nvSpPr>
            <p:cNvPr id="28" name="角丸四角形 27"/>
            <p:cNvSpPr/>
            <p:nvPr/>
          </p:nvSpPr>
          <p:spPr>
            <a:xfrm>
              <a:off x="6654800" y="946566"/>
              <a:ext cx="2136772" cy="2380990"/>
            </a:xfrm>
            <a:prstGeom prst="round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885275" y="1236463"/>
              <a:ext cx="15568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Calibri"/>
                  <a:cs typeface="Calibri"/>
                </a:rPr>
                <a:t>Laboratory</a:t>
              </a:r>
            </a:p>
            <a:p>
              <a:r>
                <a:rPr kumimoji="1" lang="en-US" altLang="ja-JP" sz="2400" dirty="0" smtClean="0">
                  <a:latin typeface="Calibri"/>
                  <a:cs typeface="Calibri"/>
                </a:rPr>
                <a:t>work</a:t>
              </a:r>
              <a:endParaRPr kumimoji="1" lang="ja-JP" altLang="en-US" sz="2400" dirty="0">
                <a:latin typeface="Calibri"/>
                <a:cs typeface="Calibri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6832981" y="2189110"/>
              <a:ext cx="19202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latin typeface="Calibri"/>
                  <a:cs typeface="Calibri"/>
                </a:rPr>
                <a:t>Own research</a:t>
              </a:r>
            </a:p>
            <a:p>
              <a:r>
                <a:rPr kumimoji="1" lang="en-US" altLang="ja-JP" sz="2400" dirty="0" smtClean="0">
                  <a:latin typeface="Calibri"/>
                  <a:cs typeface="Calibri"/>
                </a:rPr>
                <a:t>project</a:t>
              </a:r>
              <a:endParaRPr kumimoji="1" lang="ja-JP" altLang="en-US" sz="2400" dirty="0">
                <a:latin typeface="Calibri"/>
                <a:cs typeface="Calibri"/>
              </a:endParaRPr>
            </a:p>
          </p:txBody>
        </p:sp>
      </p:grpSp>
      <p:sp>
        <p:nvSpPr>
          <p:cNvPr id="34" name="テキスト ボックス 33"/>
          <p:cNvSpPr txBox="1"/>
          <p:nvPr/>
        </p:nvSpPr>
        <p:spPr>
          <a:xfrm>
            <a:off x="1860021" y="679856"/>
            <a:ext cx="2363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Calibri"/>
                <a:cs typeface="Calibri"/>
              </a:rPr>
              <a:t>Year 1-3</a:t>
            </a:r>
            <a:r>
              <a:rPr lang="en-US" altLang="ja-JP" sz="2400" dirty="0">
                <a:latin typeface="Calibri"/>
                <a:cs typeface="Calibri"/>
              </a:rPr>
              <a:t> </a:t>
            </a:r>
            <a:r>
              <a:rPr lang="en-US" altLang="ja-JP" sz="2400" dirty="0" smtClean="0">
                <a:latin typeface="Calibri"/>
                <a:cs typeface="Calibri"/>
              </a:rPr>
              <a:t>modules</a:t>
            </a:r>
            <a:endParaRPr kumimoji="1" lang="ja-JP" altLang="en-US" sz="2400" dirty="0">
              <a:latin typeface="Calibri"/>
              <a:cs typeface="Calibri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023705" y="720589"/>
            <a:ext cx="1393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/>
                <a:cs typeface="Calibri"/>
              </a:rPr>
              <a:t>Final year</a:t>
            </a:r>
          </a:p>
          <a:p>
            <a:r>
              <a:rPr kumimoji="1" lang="en-US" altLang="ja-JP" sz="2400" dirty="0" smtClean="0">
                <a:latin typeface="Calibri"/>
                <a:cs typeface="Calibri"/>
              </a:rPr>
              <a:t> (Thesis)</a:t>
            </a:r>
            <a:endParaRPr kumimoji="1" lang="ja-JP" altLang="en-US" sz="2400" dirty="0">
              <a:latin typeface="Calibri"/>
              <a:cs typeface="Calibri"/>
            </a:endParaRPr>
          </a:p>
        </p:txBody>
      </p:sp>
      <p:grpSp>
        <p:nvGrpSpPr>
          <p:cNvPr id="6" name="図形グループ 5"/>
          <p:cNvGrpSpPr/>
          <p:nvPr/>
        </p:nvGrpSpPr>
        <p:grpSpPr>
          <a:xfrm>
            <a:off x="266700" y="1207076"/>
            <a:ext cx="5761036" cy="3364924"/>
            <a:chOff x="266700" y="1207076"/>
            <a:chExt cx="5761036" cy="3364924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266700" y="1446718"/>
              <a:ext cx="2492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Calibri"/>
                  <a:cs typeface="Calibri"/>
                </a:rPr>
                <a:t>Organic Chemistry</a:t>
              </a:r>
              <a:endParaRPr kumimoji="1" lang="ja-JP" altLang="en-US" sz="2400" dirty="0">
                <a:latin typeface="Calibri"/>
                <a:cs typeface="Calibri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66700" y="2139216"/>
              <a:ext cx="27388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Calibri"/>
                  <a:cs typeface="Calibri"/>
                </a:rPr>
                <a:t>Analytical Chemistry</a:t>
              </a: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188497" y="1454566"/>
              <a:ext cx="2518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Calibri"/>
                  <a:cs typeface="Calibri"/>
                </a:rPr>
                <a:t>Physical Chemistry</a:t>
              </a: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66700" y="2772291"/>
              <a:ext cx="2775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Calibri"/>
                  <a:cs typeface="Calibri"/>
                </a:rPr>
                <a:t>Microbial Physiology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188497" y="2772291"/>
              <a:ext cx="28392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Calibri"/>
                  <a:cs typeface="Calibri"/>
                </a:rPr>
                <a:t>Cellular Biochemistry</a:t>
              </a: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188497" y="2139216"/>
              <a:ext cx="22321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latin typeface="Calibri"/>
                  <a:cs typeface="Calibri"/>
                </a:rPr>
                <a:t>Polymer Science</a:t>
              </a:r>
              <a:endParaRPr kumimoji="1" lang="ja-JP" altLang="en-US" sz="2400" dirty="0">
                <a:latin typeface="Calibri"/>
                <a:cs typeface="Calibri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66700" y="3407212"/>
              <a:ext cx="1685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Calibri"/>
                  <a:cs typeface="Calibri"/>
                </a:rPr>
                <a:t>Enzymology</a:t>
              </a: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123768" y="3418901"/>
              <a:ext cx="37628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latin typeface="Calibri"/>
                  <a:cs typeface="Calibri"/>
                </a:rPr>
                <a:t>Macromolecule </a:t>
              </a:r>
              <a:r>
                <a:rPr lang="en-US" altLang="ja-JP" sz="2400" dirty="0" smtClean="0">
                  <a:latin typeface="Calibri"/>
                  <a:cs typeface="Calibri"/>
                </a:rPr>
                <a:t>Science, etc.</a:t>
              </a:r>
            </a:p>
          </p:txBody>
        </p:sp>
        <p:sp>
          <p:nvSpPr>
            <p:cNvPr id="15" name="角丸四角形 14"/>
            <p:cNvSpPr/>
            <p:nvPr/>
          </p:nvSpPr>
          <p:spPr>
            <a:xfrm>
              <a:off x="266700" y="1207076"/>
              <a:ext cx="5761036" cy="3364924"/>
            </a:xfrm>
            <a:prstGeom prst="roundRect">
              <a:avLst/>
            </a:prstGeom>
            <a:noFill/>
            <a:ln w="28575">
              <a:solidFill>
                <a:srgbClr val="48FF0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631661" y="3956903"/>
              <a:ext cx="26253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Calibri"/>
                  <a:cs typeface="Calibri"/>
                </a:rPr>
                <a:t>Laboratory</a:t>
              </a:r>
              <a:r>
                <a:rPr kumimoji="1" lang="ja-JP" altLang="en-US" sz="2400" dirty="0" smtClean="0">
                  <a:latin typeface="Calibri"/>
                  <a:cs typeface="Calibri"/>
                </a:rPr>
                <a:t> </a:t>
              </a:r>
              <a:r>
                <a:rPr kumimoji="1" lang="en-US" altLang="ja-JP" sz="2400" dirty="0" smtClean="0">
                  <a:latin typeface="Calibri"/>
                  <a:cs typeface="Calibri"/>
                </a:rPr>
                <a:t>practice</a:t>
              </a:r>
              <a:endParaRPr kumimoji="1" lang="ja-JP" altLang="en-US" sz="2400" dirty="0">
                <a:latin typeface="Calibri"/>
                <a:cs typeface="Calibri"/>
              </a:endParaRPr>
            </a:p>
          </p:txBody>
        </p:sp>
      </p:grpSp>
      <p:grpSp>
        <p:nvGrpSpPr>
          <p:cNvPr id="24" name="図形グループ 23"/>
          <p:cNvGrpSpPr/>
          <p:nvPr/>
        </p:nvGrpSpPr>
        <p:grpSpPr>
          <a:xfrm>
            <a:off x="77817" y="3824271"/>
            <a:ext cx="8976563" cy="2307271"/>
            <a:chOff x="77816" y="3824269"/>
            <a:chExt cx="8976563" cy="2307271"/>
          </a:xfrm>
        </p:grpSpPr>
        <p:grpSp>
          <p:nvGrpSpPr>
            <p:cNvPr id="21" name="図形グループ 20"/>
            <p:cNvGrpSpPr/>
            <p:nvPr/>
          </p:nvGrpSpPr>
          <p:grpSpPr>
            <a:xfrm>
              <a:off x="77816" y="3824269"/>
              <a:ext cx="4675089" cy="1536700"/>
              <a:chOff x="203198" y="3860800"/>
              <a:chExt cx="4675089" cy="1536700"/>
            </a:xfrm>
          </p:grpSpPr>
          <p:sp>
            <p:nvSpPr>
              <p:cNvPr id="19" name="星 12 18"/>
              <p:cNvSpPr/>
              <p:nvPr/>
            </p:nvSpPr>
            <p:spPr>
              <a:xfrm>
                <a:off x="1107415" y="3860800"/>
                <a:ext cx="3770872" cy="722868"/>
              </a:xfrm>
              <a:prstGeom prst="star12">
                <a:avLst/>
              </a:prstGeom>
              <a:noFill/>
              <a:ln w="508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右カーブ矢印 19"/>
              <p:cNvSpPr/>
              <p:nvPr/>
            </p:nvSpPr>
            <p:spPr>
              <a:xfrm>
                <a:off x="203198" y="4178300"/>
                <a:ext cx="662915" cy="1219200"/>
              </a:xfrm>
              <a:prstGeom prst="curvedRightArrow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テキスト ボックス 35"/>
            <p:cNvSpPr txBox="1"/>
            <p:nvPr/>
          </p:nvSpPr>
          <p:spPr>
            <a:xfrm>
              <a:off x="689933" y="5045591"/>
              <a:ext cx="724480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smtClean="0">
                  <a:latin typeface="Calibri"/>
                  <a:cs typeface="Calibri"/>
                </a:rPr>
                <a:t>I felt very uncomfortable due to lack of confidence...</a:t>
              </a:r>
            </a:p>
            <a:p>
              <a:r>
                <a:rPr lang="en-US" altLang="ja-JP" sz="2400" i="1" dirty="0" smtClean="0">
                  <a:latin typeface="Calibri"/>
                  <a:cs typeface="Calibri"/>
                </a:rPr>
                <a:t>My hands were shaking when trying to hold glassware</a:t>
              </a:r>
              <a:r>
                <a:rPr lang="mr-IN" altLang="ja-JP" sz="2400" i="1" dirty="0" smtClean="0">
                  <a:latin typeface="Calibri"/>
                  <a:cs typeface="Calibri"/>
                </a:rPr>
                <a:t>…</a:t>
              </a:r>
              <a:endParaRPr kumimoji="1" lang="en-US" altLang="ja-JP" sz="2400" i="1" dirty="0" smtClean="0">
                <a:latin typeface="Calibri"/>
                <a:cs typeface="Calibri"/>
              </a:endParaRPr>
            </a:p>
          </p:txBody>
        </p:sp>
        <p:pic>
          <p:nvPicPr>
            <p:cNvPr id="22" name="図 21" descr="78626223-man-silhouette-nervous-vector-icon-illustration-graphic-design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37500" y="4397997"/>
              <a:ext cx="1116879" cy="17335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" name="テキスト ボックス 36"/>
          <p:cNvSpPr txBox="1"/>
          <p:nvPr/>
        </p:nvSpPr>
        <p:spPr>
          <a:xfrm>
            <a:off x="166716" y="6093442"/>
            <a:ext cx="88654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 smtClean="0">
                <a:latin typeface="Calibri"/>
                <a:cs typeface="Calibri"/>
              </a:rPr>
              <a:t>But, I overcame the fear of working in the lab in the final year </a:t>
            </a:r>
            <a:r>
              <a:rPr lang="en-US" altLang="ja-JP" sz="2600" dirty="0" smtClean="0">
                <a:latin typeface="Calibri"/>
                <a:cs typeface="Calibri"/>
                <a:sym typeface="Wingdings"/>
              </a:rPr>
              <a:t></a:t>
            </a:r>
            <a:endParaRPr kumimoji="1" lang="en-US" altLang="ja-JP" sz="2600" dirty="0" smtClean="0">
              <a:latin typeface="Calibri"/>
              <a:cs typeface="Calibri"/>
            </a:endParaRPr>
          </a:p>
        </p:txBody>
      </p:sp>
      <p:grpSp>
        <p:nvGrpSpPr>
          <p:cNvPr id="39" name="図形グループ 38"/>
          <p:cNvGrpSpPr/>
          <p:nvPr/>
        </p:nvGrpSpPr>
        <p:grpSpPr>
          <a:xfrm>
            <a:off x="204817" y="5549900"/>
            <a:ext cx="8786561" cy="1168400"/>
            <a:chOff x="241300" y="3848100"/>
            <a:chExt cx="8611041" cy="1168400"/>
          </a:xfrm>
        </p:grpSpPr>
        <p:sp>
          <p:nvSpPr>
            <p:cNvPr id="40" name="正方形/長方形 39"/>
            <p:cNvSpPr/>
            <p:nvPr/>
          </p:nvSpPr>
          <p:spPr>
            <a:xfrm>
              <a:off x="279400" y="3848100"/>
              <a:ext cx="8572500" cy="1168400"/>
            </a:xfrm>
            <a:prstGeom prst="rect">
              <a:avLst/>
            </a:prstGeom>
            <a:solidFill>
              <a:srgbClr val="FC62E3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41300" y="3980597"/>
              <a:ext cx="8611041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500" dirty="0" smtClean="0">
                  <a:latin typeface="Calibri"/>
                  <a:cs typeface="Calibri"/>
                </a:rPr>
                <a:t>Even if</a:t>
              </a:r>
              <a:r>
                <a:rPr kumimoji="1" lang="en-US" altLang="ja-JP" sz="2500" dirty="0" smtClean="0">
                  <a:latin typeface="Calibri"/>
                  <a:cs typeface="Calibri"/>
                </a:rPr>
                <a:t> you are too nervous about working in the lab or you think</a:t>
              </a:r>
            </a:p>
            <a:p>
              <a:r>
                <a:rPr lang="en-US" altLang="ja-JP" sz="2500" dirty="0" smtClean="0">
                  <a:latin typeface="Calibri"/>
                  <a:cs typeface="Calibri"/>
                </a:rPr>
                <a:t>you are not good at it, don’t give up because you’ll overcome this.</a:t>
              </a:r>
              <a:endParaRPr kumimoji="1" lang="ja-JP" altLang="en-US" sz="25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042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6201" y="908248"/>
            <a:ext cx="6070893" cy="6047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²"/>
            </a:pPr>
            <a:r>
              <a:rPr kumimoji="1" lang="en-US" altLang="ja-JP" sz="2400" dirty="0" smtClean="0">
                <a:latin typeface="Calibri"/>
                <a:cs typeface="Calibri"/>
              </a:rPr>
              <a:t>Synthetic Chemistry of Functional Molecules</a:t>
            </a:r>
          </a:p>
          <a:p>
            <a:endParaRPr lang="en-US" altLang="ja-JP" sz="1200" dirty="0">
              <a:latin typeface="Calibri"/>
              <a:cs typeface="Calibri"/>
            </a:endParaRPr>
          </a:p>
          <a:p>
            <a:endParaRPr kumimoji="1" lang="en-US" altLang="ja-JP" sz="1200" dirty="0" smtClean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²"/>
            </a:pPr>
            <a:r>
              <a:rPr lang="en-US" altLang="ja-JP" sz="2400" dirty="0">
                <a:latin typeface="Calibri"/>
                <a:cs typeface="Calibri"/>
              </a:rPr>
              <a:t>Molecular </a:t>
            </a:r>
            <a:r>
              <a:rPr lang="en-US" altLang="ja-JP" sz="2400" dirty="0" err="1" smtClean="0">
                <a:latin typeface="Calibri"/>
                <a:cs typeface="Calibri"/>
              </a:rPr>
              <a:t>Nanosystems</a:t>
            </a:r>
            <a:endParaRPr lang="en-US" altLang="ja-JP" sz="2400" dirty="0" smtClean="0">
              <a:latin typeface="Calibri"/>
              <a:cs typeface="Calibri"/>
            </a:endParaRPr>
          </a:p>
          <a:p>
            <a:endParaRPr lang="en-US" altLang="ja-JP" dirty="0">
              <a:latin typeface="Calibri"/>
              <a:cs typeface="Calibri"/>
            </a:endParaRPr>
          </a:p>
          <a:p>
            <a:endParaRPr lang="en-US" altLang="ja-JP" dirty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²"/>
            </a:pPr>
            <a:r>
              <a:rPr lang="en-US" altLang="ja-JP" sz="2400" dirty="0" err="1" smtClean="0">
                <a:latin typeface="Calibri"/>
                <a:cs typeface="Calibri"/>
              </a:rPr>
              <a:t>Biostructural</a:t>
            </a:r>
            <a:r>
              <a:rPr lang="en-US" altLang="ja-JP" sz="2400" dirty="0" smtClean="0">
                <a:latin typeface="Calibri"/>
                <a:cs typeface="Calibri"/>
              </a:rPr>
              <a:t> Chemistry</a:t>
            </a:r>
            <a:endParaRPr lang="en-US" altLang="ja-JP" dirty="0" smtClean="0">
              <a:latin typeface="Calibri"/>
              <a:cs typeface="Calibri"/>
            </a:endParaRPr>
          </a:p>
          <a:p>
            <a:endParaRPr lang="en-US" altLang="ja-JP" sz="1200" dirty="0" smtClean="0">
              <a:latin typeface="Calibri"/>
              <a:cs typeface="Calibri"/>
            </a:endParaRPr>
          </a:p>
          <a:p>
            <a:endParaRPr lang="en-US" altLang="ja-JP" sz="1200" dirty="0">
              <a:latin typeface="Calibri"/>
              <a:cs typeface="Calibri"/>
            </a:endParaRPr>
          </a:p>
          <a:p>
            <a:endParaRPr lang="en-US" altLang="ja-JP" sz="1200" dirty="0" smtClean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²"/>
            </a:pPr>
            <a:r>
              <a:rPr lang="en-US" altLang="ja-JP" sz="2400" dirty="0">
                <a:latin typeface="Calibri"/>
                <a:cs typeface="Calibri"/>
              </a:rPr>
              <a:t>Biophysical </a:t>
            </a:r>
            <a:r>
              <a:rPr lang="en-US" altLang="ja-JP" sz="2400" dirty="0" smtClean="0">
                <a:latin typeface="Calibri"/>
                <a:cs typeface="Calibri"/>
              </a:rPr>
              <a:t>Chemistry</a:t>
            </a:r>
          </a:p>
          <a:p>
            <a:pPr marL="342900" indent="-342900">
              <a:buFont typeface="Wingdings" charset="2"/>
              <a:buChar char="²"/>
            </a:pPr>
            <a:endParaRPr lang="en-US" altLang="ja-JP" sz="1500" dirty="0" smtClean="0">
              <a:latin typeface="Calibri"/>
              <a:cs typeface="Calibri"/>
            </a:endParaRPr>
          </a:p>
          <a:p>
            <a:endParaRPr lang="en-US" altLang="ja-JP" sz="1600" dirty="0" smtClean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²"/>
            </a:pPr>
            <a:r>
              <a:rPr lang="en-US" altLang="ja-JP" sz="2400" dirty="0" err="1" smtClean="0">
                <a:latin typeface="Calibri"/>
                <a:cs typeface="Calibri"/>
              </a:rPr>
              <a:t>Bioanalytical</a:t>
            </a:r>
            <a:r>
              <a:rPr lang="ja-JP" altLang="en-US" sz="2400" dirty="0" smtClean="0">
                <a:latin typeface="Calibri"/>
                <a:cs typeface="Calibri"/>
              </a:rPr>
              <a:t> </a:t>
            </a:r>
            <a:r>
              <a:rPr lang="en-US" altLang="ja-JP" sz="2400" dirty="0" smtClean="0">
                <a:latin typeface="Calibri"/>
                <a:cs typeface="Calibri"/>
              </a:rPr>
              <a:t>Chemistry</a:t>
            </a:r>
          </a:p>
          <a:p>
            <a:endParaRPr lang="en-US" altLang="ja-JP" sz="1200" dirty="0" smtClean="0">
              <a:latin typeface="Calibri"/>
              <a:cs typeface="Calibri"/>
            </a:endParaRPr>
          </a:p>
          <a:p>
            <a:endParaRPr lang="en-US" altLang="ja-JP" sz="1200" dirty="0">
              <a:latin typeface="Calibri"/>
              <a:cs typeface="Calibri"/>
            </a:endParaRPr>
          </a:p>
          <a:p>
            <a:endParaRPr lang="en-US" altLang="ja-JP" sz="1200" dirty="0" smtClean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²"/>
            </a:pPr>
            <a:r>
              <a:rPr lang="en-US" altLang="ja-JP" sz="2400" dirty="0" smtClean="0">
                <a:latin typeface="Calibri"/>
                <a:cs typeface="Calibri"/>
              </a:rPr>
              <a:t>Applied Microbiology</a:t>
            </a:r>
          </a:p>
          <a:p>
            <a:endParaRPr lang="en-US" altLang="ja-JP" sz="1600" dirty="0" smtClean="0">
              <a:latin typeface="Calibri"/>
              <a:cs typeface="Calibri"/>
            </a:endParaRPr>
          </a:p>
          <a:p>
            <a:endParaRPr lang="en-US" altLang="ja-JP" sz="1600" dirty="0" smtClean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²"/>
            </a:pPr>
            <a:r>
              <a:rPr lang="en-US" altLang="ja-JP" sz="2400" dirty="0" smtClean="0">
                <a:latin typeface="Calibri"/>
                <a:cs typeface="Calibri"/>
              </a:rPr>
              <a:t>Molecular </a:t>
            </a:r>
            <a:r>
              <a:rPr lang="en-US" altLang="ja-JP" sz="2400" dirty="0">
                <a:latin typeface="Calibri"/>
                <a:cs typeface="Calibri"/>
              </a:rPr>
              <a:t>and Cellular Biochemistry</a:t>
            </a:r>
          </a:p>
          <a:p>
            <a:pPr marL="342900" indent="-342900">
              <a:buFont typeface="Wingdings" charset="2"/>
              <a:buChar char="²"/>
            </a:pPr>
            <a:endParaRPr lang="en-US" altLang="ja-JP" sz="2400" dirty="0">
              <a:latin typeface="Calibri"/>
              <a:cs typeface="Calibri"/>
            </a:endParaRPr>
          </a:p>
        </p:txBody>
      </p:sp>
      <p:pic>
        <p:nvPicPr>
          <p:cNvPr id="11" name="図 10" descr="Screen Shot 2019-01-29 at 11.37.0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3092" y="68025"/>
            <a:ext cx="1879307" cy="1653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図 11" descr="Screen Shot 2019-01-29 at 11.39.4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252" y="1445188"/>
            <a:ext cx="2383940" cy="1939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図 12" descr="Screen Shot 2019-01-29 at 11.48.05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390" y="1797791"/>
            <a:ext cx="1879308" cy="1758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図 14" descr="Screen Shot 2019-01-29 at 11.48.16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32108" y="3942007"/>
            <a:ext cx="1591878" cy="1003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図 15" descr="Screen Shot 2019-01-29 at 11.59.40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470" y="5337573"/>
            <a:ext cx="2014123" cy="147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図 16" descr="Screen Shot 2019-01-29 at 11.59.56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556" y="3518238"/>
            <a:ext cx="1526630" cy="1708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図 17" descr="Screen Shot 2019-01-29 at 11.59.30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365999" y="5318372"/>
            <a:ext cx="1651000" cy="1501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図 18" descr="Screen Shot 2019-01-29 at 11.54.30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587" y="3647717"/>
            <a:ext cx="1511009" cy="1591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テキスト ボックス 13"/>
          <p:cNvSpPr txBox="1"/>
          <p:nvPr/>
        </p:nvSpPr>
        <p:spPr>
          <a:xfrm>
            <a:off x="38101" y="140751"/>
            <a:ext cx="6819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Calibri"/>
                <a:cs typeface="Calibri"/>
              </a:rPr>
              <a:t>Choosing a research group for my undergrad</a:t>
            </a:r>
            <a:endParaRPr kumimoji="1" lang="ja-JP" altLang="en-US" sz="2800" b="1" dirty="0">
              <a:latin typeface="Calibri"/>
              <a:cs typeface="Calibri"/>
            </a:endParaRPr>
          </a:p>
        </p:txBody>
      </p:sp>
      <p:sp>
        <p:nvSpPr>
          <p:cNvPr id="3" name="星 5 2"/>
          <p:cNvSpPr/>
          <p:nvPr/>
        </p:nvSpPr>
        <p:spPr>
          <a:xfrm>
            <a:off x="0" y="1533738"/>
            <a:ext cx="584200" cy="546100"/>
          </a:xfrm>
          <a:prstGeom prst="star5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1504" y="1990940"/>
            <a:ext cx="3548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chemeClr val="accent6"/>
                </a:solidFill>
                <a:latin typeface="Calibri"/>
                <a:cs typeface="Calibri"/>
              </a:rPr>
              <a:t>Supramolecular Chemistry</a:t>
            </a:r>
            <a:endParaRPr kumimoji="1" lang="ja-JP" altLang="en-US" sz="2400" i="1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392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133707" y="211434"/>
            <a:ext cx="7396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Calibri"/>
                <a:cs typeface="Calibri"/>
              </a:rPr>
              <a:t> </a:t>
            </a:r>
            <a:r>
              <a:rPr kumimoji="1" lang="en-US" altLang="ja-JP" sz="2800" dirty="0" smtClean="0">
                <a:latin typeface="Calibri"/>
                <a:cs typeface="Calibri"/>
              </a:rPr>
              <a:t>Why was I interested in</a:t>
            </a:r>
            <a:r>
              <a:rPr kumimoji="1" lang="ja-JP" altLang="en-US" sz="2800" dirty="0" smtClean="0">
                <a:latin typeface="Calibri"/>
                <a:cs typeface="Calibri"/>
              </a:rPr>
              <a:t> </a:t>
            </a:r>
            <a:r>
              <a:rPr kumimoji="1" lang="en-US" altLang="ja-JP" sz="2800" dirty="0" err="1" smtClean="0">
                <a:latin typeface="Calibri"/>
                <a:cs typeface="Calibri"/>
              </a:rPr>
              <a:t>Biomolecular</a:t>
            </a:r>
            <a:r>
              <a:rPr kumimoji="1" lang="ja-JP" altLang="en-US" sz="2800" dirty="0" smtClean="0">
                <a:latin typeface="Calibri"/>
                <a:cs typeface="Calibri"/>
              </a:rPr>
              <a:t> </a:t>
            </a:r>
            <a:r>
              <a:rPr lang="en-US" altLang="ja-JP" sz="2800" dirty="0" err="1" smtClean="0">
                <a:latin typeface="Calibri"/>
                <a:cs typeface="Calibri"/>
              </a:rPr>
              <a:t>C</a:t>
            </a:r>
            <a:r>
              <a:rPr kumimoji="1" lang="en-US" altLang="ja-JP" sz="2800" dirty="0" err="1" smtClean="0">
                <a:latin typeface="Calibri"/>
                <a:cs typeface="Calibri"/>
              </a:rPr>
              <a:t>hemisty</a:t>
            </a:r>
            <a:r>
              <a:rPr kumimoji="1" lang="en-US" altLang="ja-JP" sz="2800" dirty="0" smtClean="0">
                <a:latin typeface="Calibri"/>
                <a:cs typeface="Calibri"/>
              </a:rPr>
              <a:t>?</a:t>
            </a:r>
            <a:endParaRPr kumimoji="1" lang="ja-JP" altLang="en-US" sz="2800" dirty="0">
              <a:latin typeface="Calibri"/>
              <a:cs typeface="Calibri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8901" y="950096"/>
            <a:ext cx="894081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/>
                <a:cs typeface="Calibri"/>
              </a:rPr>
              <a:t>I wanted to explore questions:</a:t>
            </a:r>
          </a:p>
          <a:p>
            <a:endParaRPr kumimoji="1" lang="en-US" altLang="ja-JP" sz="2400" dirty="0" smtClean="0">
              <a:latin typeface="Calibri"/>
              <a:cs typeface="Calibri"/>
            </a:endParaRPr>
          </a:p>
          <a:p>
            <a:r>
              <a:rPr lang="en-US" altLang="ja-JP" sz="2400" dirty="0" smtClean="0">
                <a:latin typeface="Calibri"/>
                <a:cs typeface="Calibri"/>
              </a:rPr>
              <a:t>“What is the difference between </a:t>
            </a:r>
            <a:r>
              <a:rPr lang="en-US" altLang="ja-JP" sz="2400" b="1" dirty="0" smtClean="0">
                <a:latin typeface="Calibri"/>
                <a:cs typeface="Calibri"/>
              </a:rPr>
              <a:t>living </a:t>
            </a:r>
            <a:r>
              <a:rPr lang="en-US" altLang="ja-JP" sz="2400" dirty="0" smtClean="0">
                <a:latin typeface="Calibri"/>
                <a:cs typeface="Calibri"/>
              </a:rPr>
              <a:t>things and </a:t>
            </a:r>
            <a:r>
              <a:rPr lang="en-US" altLang="ja-JP" sz="2400" b="1" dirty="0" smtClean="0">
                <a:latin typeface="Calibri"/>
                <a:cs typeface="Calibri"/>
              </a:rPr>
              <a:t>non-living </a:t>
            </a:r>
            <a:r>
              <a:rPr lang="en-US" altLang="ja-JP" sz="2400" dirty="0" smtClean="0">
                <a:latin typeface="Calibri"/>
                <a:cs typeface="Calibri"/>
              </a:rPr>
              <a:t>matter?”</a:t>
            </a:r>
            <a:endParaRPr kumimoji="1" lang="ja-JP" altLang="en-US" sz="2400" dirty="0">
              <a:latin typeface="Calibri"/>
              <a:cs typeface="Calibri"/>
            </a:endParaRPr>
          </a:p>
        </p:txBody>
      </p:sp>
      <p:pic>
        <p:nvPicPr>
          <p:cNvPr id="4" name="図 3" descr="Screen Shot 2019-01-25 at 14.35.5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353" y="2349986"/>
            <a:ext cx="1429335" cy="145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 descr="Screen Shot 2019-01-25 at 14.41.0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70" y="2381250"/>
            <a:ext cx="1928430" cy="142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2298700" y="2840336"/>
            <a:ext cx="444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Calibri"/>
                <a:cs typeface="Calibri"/>
              </a:rPr>
              <a:t>vs</a:t>
            </a:r>
            <a:endParaRPr kumimoji="1" lang="ja-JP" altLang="en-US" sz="2400" dirty="0">
              <a:latin typeface="Calibri"/>
              <a:cs typeface="Calibri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2906" y="4082151"/>
            <a:ext cx="7040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/>
                <a:cs typeface="Calibri"/>
              </a:rPr>
              <a:t>“How can simple </a:t>
            </a:r>
            <a:r>
              <a:rPr lang="en-US" altLang="ja-JP" sz="2400" dirty="0" smtClean="0">
                <a:latin typeface="Calibri"/>
                <a:cs typeface="Calibri"/>
              </a:rPr>
              <a:t>m</a:t>
            </a:r>
            <a:r>
              <a:rPr kumimoji="1" lang="en-US" altLang="ja-JP" sz="2400" dirty="0" smtClean="0">
                <a:latin typeface="Calibri"/>
                <a:cs typeface="Calibri"/>
              </a:rPr>
              <a:t>olecules form complex structures?” </a:t>
            </a:r>
            <a:endParaRPr kumimoji="1" lang="ja-JP" altLang="en-US" sz="2400" dirty="0">
              <a:latin typeface="Calibri"/>
              <a:cs typeface="Calibri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57900" y="391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230" name="図 229" descr="Screen Shot 2019-01-26 at 19.41.00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9752" y="4673597"/>
            <a:ext cx="2127724" cy="2044698"/>
          </a:xfrm>
          <a:prstGeom prst="rect">
            <a:avLst/>
          </a:prstGeom>
        </p:spPr>
      </p:pic>
      <p:cxnSp>
        <p:nvCxnSpPr>
          <p:cNvPr id="240" name="直線矢印コネクタ 239"/>
          <p:cNvCxnSpPr/>
          <p:nvPr/>
        </p:nvCxnSpPr>
        <p:spPr>
          <a:xfrm>
            <a:off x="2679700" y="5532968"/>
            <a:ext cx="1244426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8" name="図 247" descr="Screen Shot 2019-01-26 at 19.41.06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5320" y="4627604"/>
            <a:ext cx="1155701" cy="1550500"/>
          </a:xfrm>
          <a:prstGeom prst="rect">
            <a:avLst/>
          </a:prstGeom>
        </p:spPr>
      </p:pic>
      <p:grpSp>
        <p:nvGrpSpPr>
          <p:cNvPr id="6" name="図形グループ 5"/>
          <p:cNvGrpSpPr/>
          <p:nvPr/>
        </p:nvGrpSpPr>
        <p:grpSpPr>
          <a:xfrm>
            <a:off x="484569" y="4698065"/>
            <a:ext cx="1922362" cy="1923975"/>
            <a:chOff x="484569" y="4698063"/>
            <a:chExt cx="1922362" cy="1923975"/>
          </a:xfrm>
        </p:grpSpPr>
        <p:sp>
          <p:nvSpPr>
            <p:cNvPr id="233" name="円/楕円 232"/>
            <p:cNvSpPr/>
            <p:nvPr/>
          </p:nvSpPr>
          <p:spPr>
            <a:xfrm>
              <a:off x="1547567" y="4698063"/>
              <a:ext cx="194733" cy="18405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円/楕円 233"/>
            <p:cNvSpPr/>
            <p:nvPr/>
          </p:nvSpPr>
          <p:spPr>
            <a:xfrm>
              <a:off x="1107300" y="5415303"/>
              <a:ext cx="194733" cy="18405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円/楕円 234"/>
            <p:cNvSpPr/>
            <p:nvPr/>
          </p:nvSpPr>
          <p:spPr>
            <a:xfrm>
              <a:off x="1949733" y="5290968"/>
              <a:ext cx="194733" cy="18405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円/楕円 235"/>
            <p:cNvSpPr/>
            <p:nvPr/>
          </p:nvSpPr>
          <p:spPr>
            <a:xfrm>
              <a:off x="1352834" y="5974534"/>
              <a:ext cx="194733" cy="18405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円/楕円 236"/>
            <p:cNvSpPr/>
            <p:nvPr/>
          </p:nvSpPr>
          <p:spPr>
            <a:xfrm>
              <a:off x="1657634" y="5534285"/>
              <a:ext cx="194733" cy="18405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円/楕円 237"/>
            <p:cNvSpPr/>
            <p:nvPr/>
          </p:nvSpPr>
          <p:spPr>
            <a:xfrm>
              <a:off x="1822732" y="5882508"/>
              <a:ext cx="194733" cy="18405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円/楕円 241"/>
            <p:cNvSpPr/>
            <p:nvPr/>
          </p:nvSpPr>
          <p:spPr>
            <a:xfrm>
              <a:off x="1488295" y="5290968"/>
              <a:ext cx="194733" cy="184051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円/楕円 242"/>
            <p:cNvSpPr/>
            <p:nvPr/>
          </p:nvSpPr>
          <p:spPr>
            <a:xfrm>
              <a:off x="2017465" y="4857163"/>
              <a:ext cx="194733" cy="184051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円/楕円 243"/>
            <p:cNvSpPr/>
            <p:nvPr/>
          </p:nvSpPr>
          <p:spPr>
            <a:xfrm>
              <a:off x="2212198" y="5698457"/>
              <a:ext cx="194733" cy="184051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円/楕円 244"/>
            <p:cNvSpPr/>
            <p:nvPr/>
          </p:nvSpPr>
          <p:spPr>
            <a:xfrm>
              <a:off x="952639" y="5790483"/>
              <a:ext cx="194733" cy="184051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円/楕円 245"/>
            <p:cNvSpPr/>
            <p:nvPr/>
          </p:nvSpPr>
          <p:spPr>
            <a:xfrm>
              <a:off x="1975132" y="6193562"/>
              <a:ext cx="194733" cy="184051"/>
            </a:xfrm>
            <a:prstGeom prst="ellipse">
              <a:avLst/>
            </a:prstGeom>
            <a:solidFill>
              <a:srgbClr val="4BFFE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c</a:t>
              </a:r>
              <a:endParaRPr kumimoji="1" lang="ja-JP" altLang="en-US" dirty="0"/>
            </a:p>
          </p:txBody>
        </p:sp>
        <p:sp>
          <p:nvSpPr>
            <p:cNvPr id="247" name="円/楕円 246"/>
            <p:cNvSpPr/>
            <p:nvPr/>
          </p:nvSpPr>
          <p:spPr>
            <a:xfrm>
              <a:off x="1107300" y="4991970"/>
              <a:ext cx="194733" cy="184051"/>
            </a:xfrm>
            <a:prstGeom prst="ellipse">
              <a:avLst/>
            </a:prstGeom>
            <a:solidFill>
              <a:srgbClr val="4BFFE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c</a:t>
              </a:r>
              <a:endParaRPr kumimoji="1" lang="ja-JP" altLang="en-US" dirty="0"/>
            </a:p>
          </p:txBody>
        </p:sp>
        <p:sp>
          <p:nvSpPr>
            <p:cNvPr id="249" name="円/楕円 248"/>
            <p:cNvSpPr/>
            <p:nvPr/>
          </p:nvSpPr>
          <p:spPr>
            <a:xfrm>
              <a:off x="1009933" y="6437987"/>
              <a:ext cx="194733" cy="184051"/>
            </a:xfrm>
            <a:prstGeom prst="ellipse">
              <a:avLst/>
            </a:prstGeom>
            <a:solidFill>
              <a:srgbClr val="4BFFE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c</a:t>
              </a:r>
              <a:endParaRPr kumimoji="1" lang="ja-JP" altLang="en-US" dirty="0"/>
            </a:p>
          </p:txBody>
        </p:sp>
        <p:sp>
          <p:nvSpPr>
            <p:cNvPr id="250" name="円/楕円 249"/>
            <p:cNvSpPr/>
            <p:nvPr/>
          </p:nvSpPr>
          <p:spPr>
            <a:xfrm>
              <a:off x="552303" y="5475019"/>
              <a:ext cx="194733" cy="184051"/>
            </a:xfrm>
            <a:prstGeom prst="ellipse">
              <a:avLst/>
            </a:prstGeom>
            <a:solidFill>
              <a:srgbClr val="4BFFE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c</a:t>
              </a:r>
              <a:endParaRPr kumimoji="1" lang="ja-JP" altLang="en-US" dirty="0"/>
            </a:p>
          </p:txBody>
        </p:sp>
        <p:sp>
          <p:nvSpPr>
            <p:cNvPr id="251" name="円/楕円 250"/>
            <p:cNvSpPr/>
            <p:nvPr/>
          </p:nvSpPr>
          <p:spPr>
            <a:xfrm>
              <a:off x="484569" y="6126934"/>
              <a:ext cx="194733" cy="18405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円/楕円 251"/>
            <p:cNvSpPr/>
            <p:nvPr/>
          </p:nvSpPr>
          <p:spPr>
            <a:xfrm>
              <a:off x="643601" y="4999988"/>
              <a:ext cx="194733" cy="184051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22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図形グループ 19"/>
          <p:cNvGrpSpPr/>
          <p:nvPr/>
        </p:nvGrpSpPr>
        <p:grpSpPr>
          <a:xfrm>
            <a:off x="52522" y="990600"/>
            <a:ext cx="8552616" cy="5834926"/>
            <a:chOff x="333848" y="1272744"/>
            <a:chExt cx="8105798" cy="5377692"/>
          </a:xfrm>
        </p:grpSpPr>
        <p:sp>
          <p:nvSpPr>
            <p:cNvPr id="2" name="上矢印 1"/>
            <p:cNvSpPr/>
            <p:nvPr/>
          </p:nvSpPr>
          <p:spPr>
            <a:xfrm>
              <a:off x="878941" y="1272744"/>
              <a:ext cx="279400" cy="4965700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上矢印 2"/>
            <p:cNvSpPr/>
            <p:nvPr/>
          </p:nvSpPr>
          <p:spPr>
            <a:xfrm rot="5400000">
              <a:off x="4514316" y="2514169"/>
              <a:ext cx="273050" cy="7366000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 rot="16200000">
              <a:off x="28245" y="3376535"/>
              <a:ext cx="1107091" cy="495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>
                  <a:latin typeface="Calibri"/>
                  <a:cs typeface="Calibri"/>
                </a:rPr>
                <a:t>Energy</a:t>
              </a:r>
              <a:endParaRPr kumimoji="1" lang="ja-JP" altLang="en-US" sz="2800" b="1" dirty="0">
                <a:latin typeface="Calibri"/>
                <a:cs typeface="Calibri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4282454" y="6168216"/>
              <a:ext cx="875253" cy="482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>
                  <a:latin typeface="Calibri"/>
                  <a:cs typeface="Calibri"/>
                </a:rPr>
                <a:t>Time</a:t>
              </a:r>
              <a:endParaRPr kumimoji="1" lang="ja-JP" altLang="en-US" sz="2800" b="1" dirty="0">
                <a:latin typeface="Calibri"/>
                <a:cs typeface="Calibri"/>
              </a:endParaRPr>
            </a:p>
          </p:txBody>
        </p:sp>
        <p:grpSp>
          <p:nvGrpSpPr>
            <p:cNvPr id="19" name="図形グループ 18"/>
            <p:cNvGrpSpPr/>
            <p:nvPr/>
          </p:nvGrpSpPr>
          <p:grpSpPr>
            <a:xfrm>
              <a:off x="1735124" y="1907744"/>
              <a:ext cx="1823517" cy="1422400"/>
              <a:chOff x="1541983" y="1600200"/>
              <a:chExt cx="1823517" cy="1422400"/>
            </a:xfrm>
          </p:grpSpPr>
          <p:sp>
            <p:nvSpPr>
              <p:cNvPr id="8" name="円/楕円 7"/>
              <p:cNvSpPr/>
              <p:nvPr/>
            </p:nvSpPr>
            <p:spPr>
              <a:xfrm>
                <a:off x="1955800" y="1600200"/>
                <a:ext cx="457200" cy="457200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円/楕円 8"/>
              <p:cNvSpPr/>
              <p:nvPr/>
            </p:nvSpPr>
            <p:spPr>
              <a:xfrm>
                <a:off x="2425700" y="1600200"/>
                <a:ext cx="457200" cy="457200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円/楕円 9"/>
              <p:cNvSpPr/>
              <p:nvPr/>
            </p:nvSpPr>
            <p:spPr>
              <a:xfrm>
                <a:off x="2908300" y="1600200"/>
                <a:ext cx="457200" cy="457200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1752600" y="2070100"/>
                <a:ext cx="457200" cy="457200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円/楕円 12"/>
              <p:cNvSpPr/>
              <p:nvPr/>
            </p:nvSpPr>
            <p:spPr>
              <a:xfrm>
                <a:off x="2242453" y="2082800"/>
                <a:ext cx="457200" cy="457200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2732306" y="2070100"/>
                <a:ext cx="457200" cy="457200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1541983" y="2552700"/>
                <a:ext cx="457200" cy="457200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円/楕円 15"/>
              <p:cNvSpPr/>
              <p:nvPr/>
            </p:nvSpPr>
            <p:spPr>
              <a:xfrm>
                <a:off x="2031836" y="2565400"/>
                <a:ext cx="457200" cy="457200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円/楕円 16"/>
              <p:cNvSpPr/>
              <p:nvPr/>
            </p:nvSpPr>
            <p:spPr>
              <a:xfrm>
                <a:off x="2521689" y="2552700"/>
                <a:ext cx="457200" cy="457200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" name="テキスト ボックス 17"/>
            <p:cNvSpPr txBox="1"/>
            <p:nvPr/>
          </p:nvSpPr>
          <p:spPr>
            <a:xfrm>
              <a:off x="1399477" y="3434231"/>
              <a:ext cx="2322155" cy="425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Calibri"/>
                  <a:cs typeface="Calibri"/>
                </a:rPr>
                <a:t>Ordered structure</a:t>
              </a:r>
              <a:endParaRPr kumimoji="1" lang="ja-JP" altLang="en-US" sz="2400" dirty="0">
                <a:latin typeface="Calibri"/>
                <a:cs typeface="Calibri"/>
              </a:endParaRPr>
            </a:p>
          </p:txBody>
        </p:sp>
        <p:cxnSp>
          <p:nvCxnSpPr>
            <p:cNvPr id="21" name="直線矢印コネクタ 20"/>
            <p:cNvCxnSpPr/>
            <p:nvPr/>
          </p:nvCxnSpPr>
          <p:spPr>
            <a:xfrm>
              <a:off x="3977741" y="3023867"/>
              <a:ext cx="1536700" cy="1195505"/>
            </a:xfrm>
            <a:prstGeom prst="straightConnector1">
              <a:avLst/>
            </a:prstGeom>
            <a:ln w="1016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図形グループ 11"/>
            <p:cNvGrpSpPr/>
            <p:nvPr/>
          </p:nvGrpSpPr>
          <p:grpSpPr>
            <a:xfrm>
              <a:off x="5578105" y="3234517"/>
              <a:ext cx="2670334" cy="2301278"/>
              <a:chOff x="5384964" y="2926973"/>
              <a:chExt cx="2670334" cy="2301278"/>
            </a:xfrm>
          </p:grpSpPr>
          <p:sp>
            <p:nvSpPr>
              <p:cNvPr id="23" name="円/楕円 22"/>
              <p:cNvSpPr/>
              <p:nvPr/>
            </p:nvSpPr>
            <p:spPr>
              <a:xfrm>
                <a:off x="6108699" y="3420563"/>
                <a:ext cx="457200" cy="457200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円/楕円 23"/>
              <p:cNvSpPr/>
              <p:nvPr/>
            </p:nvSpPr>
            <p:spPr>
              <a:xfrm>
                <a:off x="5384964" y="4189346"/>
                <a:ext cx="457200" cy="457200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6180053" y="4010897"/>
                <a:ext cx="457200" cy="457200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6865853" y="4010897"/>
                <a:ext cx="457200" cy="457200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/楕円 26"/>
              <p:cNvSpPr/>
              <p:nvPr/>
            </p:nvSpPr>
            <p:spPr>
              <a:xfrm>
                <a:off x="7290128" y="3460343"/>
                <a:ext cx="457200" cy="457200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6095312" y="4600161"/>
                <a:ext cx="457200" cy="457200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6903422" y="4771051"/>
                <a:ext cx="457200" cy="457200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6645933" y="2926973"/>
                <a:ext cx="457200" cy="457200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/>
            </p:nvSpPr>
            <p:spPr>
              <a:xfrm>
                <a:off x="7598098" y="4189346"/>
                <a:ext cx="457200" cy="457200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2" name="テキスト ボックス 31"/>
            <p:cNvSpPr txBox="1"/>
            <p:nvPr/>
          </p:nvSpPr>
          <p:spPr>
            <a:xfrm>
              <a:off x="5796310" y="5598978"/>
              <a:ext cx="2643336" cy="425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latin typeface="Calibri"/>
                  <a:cs typeface="Calibri"/>
                </a:rPr>
                <a:t>Diso</a:t>
              </a:r>
              <a:r>
                <a:rPr kumimoji="1" lang="en-US" altLang="ja-JP" sz="2400" dirty="0" smtClean="0">
                  <a:latin typeface="Calibri"/>
                  <a:cs typeface="Calibri"/>
                </a:rPr>
                <a:t>rdered structure</a:t>
              </a:r>
              <a:endParaRPr kumimoji="1" lang="ja-JP" altLang="en-US" sz="2400" dirty="0">
                <a:latin typeface="Calibri"/>
                <a:cs typeface="Calibri"/>
              </a:endParaRPr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74646" y="152520"/>
            <a:ext cx="9093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Calibri"/>
                <a:cs typeface="Calibri"/>
              </a:rPr>
              <a:t>Why</a:t>
            </a:r>
            <a:r>
              <a:rPr lang="ja-JP" altLang="en-US" sz="2800" dirty="0" smtClean="0">
                <a:latin typeface="Calibri"/>
                <a:cs typeface="Calibri"/>
              </a:rPr>
              <a:t> </a:t>
            </a:r>
            <a:r>
              <a:rPr lang="en-US" altLang="ja-JP" sz="2800" dirty="0" smtClean="0">
                <a:latin typeface="Calibri"/>
                <a:cs typeface="Calibri"/>
              </a:rPr>
              <a:t>cannot</a:t>
            </a:r>
            <a:r>
              <a:rPr lang="ja-JP" altLang="en-US" sz="2800" dirty="0" smtClean="0">
                <a:latin typeface="Calibri"/>
                <a:cs typeface="Calibri"/>
              </a:rPr>
              <a:t> </a:t>
            </a:r>
            <a:r>
              <a:rPr lang="en-US" altLang="ja-JP" sz="2800" dirty="0" smtClean="0">
                <a:latin typeface="Calibri"/>
                <a:cs typeface="Calibri"/>
              </a:rPr>
              <a:t>we</a:t>
            </a:r>
            <a:r>
              <a:rPr lang="ja-JP" altLang="en-US" sz="2800" dirty="0" smtClean="0">
                <a:latin typeface="Calibri"/>
                <a:cs typeface="Calibri"/>
              </a:rPr>
              <a:t> </a:t>
            </a:r>
            <a:r>
              <a:rPr lang="en-US" altLang="ja-JP" sz="2800" dirty="0" smtClean="0">
                <a:latin typeface="Calibri"/>
                <a:cs typeface="Calibri"/>
              </a:rPr>
              <a:t>create living systems from single molecules</a:t>
            </a:r>
            <a:r>
              <a:rPr lang="ja-JP" altLang="en-US" sz="2800" dirty="0" smtClean="0">
                <a:latin typeface="Calibri"/>
                <a:cs typeface="Calibri"/>
              </a:rPr>
              <a:t> </a:t>
            </a:r>
            <a:r>
              <a:rPr lang="en-US" altLang="ja-JP" sz="2800" dirty="0" smtClean="0">
                <a:latin typeface="Calibri"/>
                <a:cs typeface="Calibri"/>
              </a:rPr>
              <a:t>? </a:t>
            </a:r>
            <a:endParaRPr kumimoji="1" lang="ja-JP" altLang="en-US" sz="2800" dirty="0">
              <a:latin typeface="Calibri"/>
              <a:cs typeface="Calibri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964617" y="1717372"/>
            <a:ext cx="4974962" cy="478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8000"/>
                </a:solidFill>
                <a:latin typeface="Calibri"/>
                <a:cs typeface="Calibri"/>
              </a:rPr>
              <a:t>The second law of thermodynamics</a:t>
            </a:r>
            <a:endParaRPr kumimoji="1" lang="ja-JP" altLang="en-US" sz="24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014783" y="1094814"/>
            <a:ext cx="19578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00FF"/>
                </a:solidFill>
                <a:latin typeface="Calibri"/>
                <a:cs typeface="Calibri"/>
              </a:rPr>
              <a:t>Unstable</a:t>
            </a:r>
            <a:endParaRPr kumimoji="1" lang="ja-JP" altLang="en-US" sz="32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062298" y="5600811"/>
            <a:ext cx="18835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  <a:latin typeface="Calibri"/>
                <a:cs typeface="Calibri"/>
              </a:rPr>
              <a:t>Stable</a:t>
            </a:r>
            <a:endParaRPr kumimoji="1" lang="ja-JP" altLang="en-US" sz="32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6" name="図形グループ 5"/>
          <p:cNvGrpSpPr/>
          <p:nvPr/>
        </p:nvGrpSpPr>
        <p:grpSpPr>
          <a:xfrm>
            <a:off x="2630925" y="3586325"/>
            <a:ext cx="3503784" cy="2203900"/>
            <a:chOff x="2630925" y="3586325"/>
            <a:chExt cx="3503784" cy="2203900"/>
          </a:xfrm>
        </p:grpSpPr>
        <p:grpSp>
          <p:nvGrpSpPr>
            <p:cNvPr id="43" name="図形グループ 42"/>
            <p:cNvGrpSpPr/>
            <p:nvPr/>
          </p:nvGrpSpPr>
          <p:grpSpPr>
            <a:xfrm>
              <a:off x="3771556" y="3586325"/>
              <a:ext cx="1184940" cy="1551846"/>
              <a:chOff x="3811682" y="3711415"/>
              <a:chExt cx="1123035" cy="1430242"/>
            </a:xfrm>
          </p:grpSpPr>
          <p:cxnSp>
            <p:nvCxnSpPr>
              <p:cNvPr id="38" name="直線矢印コネクタ 37"/>
              <p:cNvCxnSpPr/>
              <p:nvPr/>
            </p:nvCxnSpPr>
            <p:spPr>
              <a:xfrm flipH="1">
                <a:off x="4391009" y="3711415"/>
                <a:ext cx="306288" cy="958851"/>
              </a:xfrm>
              <a:prstGeom prst="straightConnector1">
                <a:avLst/>
              </a:prstGeom>
              <a:ln w="88900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テキスト ボックス 41"/>
              <p:cNvSpPr txBox="1"/>
              <p:nvPr/>
            </p:nvSpPr>
            <p:spPr>
              <a:xfrm>
                <a:off x="3811682" y="4659437"/>
                <a:ext cx="1123035" cy="482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>
                    <a:latin typeface="Calibri"/>
                    <a:cs typeface="Calibri"/>
                  </a:rPr>
                  <a:t>Energy</a:t>
                </a:r>
                <a:endParaRPr kumimoji="1" lang="ja-JP" altLang="en-US" sz="28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37" name="テキスト ボックス 36"/>
            <p:cNvSpPr txBox="1"/>
            <p:nvPr/>
          </p:nvSpPr>
          <p:spPr>
            <a:xfrm>
              <a:off x="2630925" y="5328560"/>
              <a:ext cx="35037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Thermodynamic structure</a:t>
              </a:r>
              <a:endParaRPr kumimoji="1" lang="ja-JP" altLang="en-US" sz="24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856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卒論イントロスライド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843" y="355460"/>
            <a:ext cx="9144000" cy="655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2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スリップストリーム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スリップストリーム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スリップストリーム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スリップストリーム.thmx</Template>
  <TotalTime>74</TotalTime>
  <Words>1297</Words>
  <Application>Microsoft Office PowerPoint</Application>
  <PresentationFormat>On-screen Show (4:3)</PresentationFormat>
  <Paragraphs>409</Paragraphs>
  <Slides>40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5" baseType="lpstr">
      <vt:lpstr>Adobe Fan Heiti Std B</vt:lpstr>
      <vt:lpstr>Adobe Gothic Std B</vt:lpstr>
      <vt:lpstr>ＭＳ ゴシック</vt:lpstr>
      <vt:lpstr>ＭＳ Ｐゴシック</vt:lpstr>
      <vt:lpstr>Arial</vt:lpstr>
      <vt:lpstr>Arial Rounded MT Bold</vt:lpstr>
      <vt:lpstr>Calibri</vt:lpstr>
      <vt:lpstr>Georgia</vt:lpstr>
      <vt:lpstr>HGS明朝L</vt:lpstr>
      <vt:lpstr>Symbol</vt:lpstr>
      <vt:lpstr>Times New Roman</vt:lpstr>
      <vt:lpstr>Trebuchet MS</vt:lpstr>
      <vt:lpstr>Wingdings</vt:lpstr>
      <vt:lpstr>スリップストリーム</vt:lpstr>
      <vt:lpstr>CS ChemDraw Drawing</vt:lpstr>
      <vt:lpstr>My journey to a PhD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journey to a PhD</dc:title>
  <dc:creator>佐藤 暁子</dc:creator>
  <cp:lastModifiedBy>Jason O'Grady</cp:lastModifiedBy>
  <cp:revision>20</cp:revision>
  <dcterms:created xsi:type="dcterms:W3CDTF">2019-02-10T13:49:54Z</dcterms:created>
  <dcterms:modified xsi:type="dcterms:W3CDTF">2019-02-12T13:07:23Z</dcterms:modified>
</cp:coreProperties>
</file>